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00"/>
  </p:notesMasterIdLst>
  <p:sldIdLst>
    <p:sldId id="2405" r:id="rId2"/>
    <p:sldId id="2414" r:id="rId3"/>
    <p:sldId id="2408" r:id="rId4"/>
    <p:sldId id="2240" r:id="rId5"/>
    <p:sldId id="2409" r:id="rId6"/>
    <p:sldId id="2413" r:id="rId7"/>
    <p:sldId id="2392" r:id="rId8"/>
    <p:sldId id="2402" r:id="rId9"/>
    <p:sldId id="2412" r:id="rId10"/>
    <p:sldId id="2388" r:id="rId11"/>
    <p:sldId id="2467" r:id="rId12"/>
    <p:sldId id="2398" r:id="rId13"/>
    <p:sldId id="265" r:id="rId14"/>
    <p:sldId id="2426" r:id="rId15"/>
    <p:sldId id="2399" r:id="rId16"/>
    <p:sldId id="2416" r:id="rId17"/>
    <p:sldId id="2417" r:id="rId18"/>
    <p:sldId id="2418" r:id="rId19"/>
    <p:sldId id="2419" r:id="rId20"/>
    <p:sldId id="2506" r:id="rId21"/>
    <p:sldId id="2435" r:id="rId22"/>
    <p:sldId id="2422" r:id="rId23"/>
    <p:sldId id="2424" r:id="rId24"/>
    <p:sldId id="2425" r:id="rId25"/>
    <p:sldId id="2508" r:id="rId26"/>
    <p:sldId id="2428" r:id="rId27"/>
    <p:sldId id="2507" r:id="rId28"/>
    <p:sldId id="2430" r:id="rId29"/>
    <p:sldId id="2432" r:id="rId30"/>
    <p:sldId id="2434" r:id="rId31"/>
    <p:sldId id="2433" r:id="rId32"/>
    <p:sldId id="2437" r:id="rId33"/>
    <p:sldId id="2438" r:id="rId34"/>
    <p:sldId id="2439" r:id="rId35"/>
    <p:sldId id="2440" r:id="rId36"/>
    <p:sldId id="2441" r:id="rId37"/>
    <p:sldId id="2442" r:id="rId38"/>
    <p:sldId id="2443" r:id="rId39"/>
    <p:sldId id="2509" r:id="rId40"/>
    <p:sldId id="2431" r:id="rId41"/>
    <p:sldId id="2444" r:id="rId42"/>
    <p:sldId id="2447" r:id="rId43"/>
    <p:sldId id="2445" r:id="rId44"/>
    <p:sldId id="2478" r:id="rId45"/>
    <p:sldId id="2510" r:id="rId46"/>
    <p:sldId id="2450" r:id="rId47"/>
    <p:sldId id="2451" r:id="rId48"/>
    <p:sldId id="2452" r:id="rId49"/>
    <p:sldId id="2455" r:id="rId50"/>
    <p:sldId id="2454" r:id="rId51"/>
    <p:sldId id="2453" r:id="rId52"/>
    <p:sldId id="2479" r:id="rId53"/>
    <p:sldId id="2480" r:id="rId54"/>
    <p:sldId id="2449" r:id="rId55"/>
    <p:sldId id="2457" r:id="rId56"/>
    <p:sldId id="2456" r:id="rId57"/>
    <p:sldId id="2459" r:id="rId58"/>
    <p:sldId id="2460" r:id="rId59"/>
    <p:sldId id="2461" r:id="rId60"/>
    <p:sldId id="2462" r:id="rId61"/>
    <p:sldId id="2511" r:id="rId62"/>
    <p:sldId id="2463" r:id="rId63"/>
    <p:sldId id="2464" r:id="rId64"/>
    <p:sldId id="2469" r:id="rId65"/>
    <p:sldId id="2465" r:id="rId66"/>
    <p:sldId id="2470" r:id="rId67"/>
    <p:sldId id="2512" r:id="rId68"/>
    <p:sldId id="2513" r:id="rId69"/>
    <p:sldId id="2476" r:id="rId70"/>
    <p:sldId id="2472" r:id="rId71"/>
    <p:sldId id="2471" r:id="rId72"/>
    <p:sldId id="2475" r:id="rId73"/>
    <p:sldId id="2473" r:id="rId74"/>
    <p:sldId id="2514" r:id="rId75"/>
    <p:sldId id="2477" r:id="rId76"/>
    <p:sldId id="2481" r:id="rId77"/>
    <p:sldId id="2482" r:id="rId78"/>
    <p:sldId id="2484" r:id="rId79"/>
    <p:sldId id="2485" r:id="rId80"/>
    <p:sldId id="2515" r:id="rId81"/>
    <p:sldId id="2487" r:id="rId82"/>
    <p:sldId id="2488" r:id="rId83"/>
    <p:sldId id="2489" r:id="rId84"/>
    <p:sldId id="2490" r:id="rId85"/>
    <p:sldId id="2491" r:id="rId86"/>
    <p:sldId id="2516" r:id="rId87"/>
    <p:sldId id="2493" r:id="rId88"/>
    <p:sldId id="2495" r:id="rId89"/>
    <p:sldId id="2494" r:id="rId90"/>
    <p:sldId id="2517" r:id="rId91"/>
    <p:sldId id="2496" r:id="rId92"/>
    <p:sldId id="2497" r:id="rId93"/>
    <p:sldId id="2500" r:id="rId94"/>
    <p:sldId id="2501" r:id="rId95"/>
    <p:sldId id="2502" r:id="rId96"/>
    <p:sldId id="2503" r:id="rId97"/>
    <p:sldId id="2504" r:id="rId98"/>
    <p:sldId id="2505" r:id="rId99"/>
  </p:sldIdLst>
  <p:sldSz cx="24379238" cy="13716000"/>
  <p:notesSz cx="6858000" cy="9144000"/>
  <p:defaultTextStyle>
    <a:defPPr>
      <a:defRPr lang="en-US"/>
    </a:defPPr>
    <a:lvl1pPr marL="0" algn="l" defTabSz="1828526" rtl="0" eaLnBrk="1" latinLnBrk="0" hangingPunct="1">
      <a:defRPr sz="3599" kern="1200">
        <a:solidFill>
          <a:schemeClr val="tx1"/>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4410"/>
    <a:srgbClr val="FBFBFB"/>
    <a:srgbClr val="2F3747"/>
    <a:srgbClr val="FAFAFA"/>
    <a:srgbClr val="184274"/>
    <a:srgbClr val="343C4D"/>
    <a:srgbClr val="D5AA70"/>
    <a:srgbClr val="000000"/>
    <a:srgbClr val="E60202"/>
    <a:srgbClr val="7073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53" autoAdjust="0"/>
    <p:restoredTop sz="89214" autoAdjust="0"/>
  </p:normalViewPr>
  <p:slideViewPr>
    <p:cSldViewPr snapToGrid="0">
      <p:cViewPr varScale="1">
        <p:scale>
          <a:sx n="33" d="100"/>
          <a:sy n="33" d="100"/>
        </p:scale>
        <p:origin x="1146" y="72"/>
      </p:cViewPr>
      <p:guideLst/>
    </p:cSldViewPr>
  </p:slideViewPr>
  <p:outlineViewPr>
    <p:cViewPr>
      <p:scale>
        <a:sx n="33" d="100"/>
        <a:sy n="33" d="100"/>
      </p:scale>
      <p:origin x="0" y="-16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B9EE3-18F1-405D-AC8B-275B4470F2C4}" type="datetimeFigureOut">
              <a:rPr lang="en-US" smtClean="0"/>
              <a:t>8/13/2018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F9AD-8395-4A4D-B9BC-92F9DF0E9197}" type="slidenum">
              <a:rPr lang="en-US" smtClean="0"/>
              <a:t>‹#›</a:t>
            </a:fld>
            <a:endParaRPr lang="en-US"/>
          </a:p>
        </p:txBody>
      </p:sp>
    </p:spTree>
    <p:extLst>
      <p:ext uri="{BB962C8B-B14F-4D97-AF65-F5344CB8AC3E}">
        <p14:creationId xmlns:p14="http://schemas.microsoft.com/office/powerpoint/2010/main" val="3118873696"/>
      </p:ext>
    </p:extLst>
  </p:cSld>
  <p:clrMap bg1="lt1" tx1="dk1" bg2="lt2" tx2="dk2" accent1="accent1" accent2="accent2" accent3="accent3" accent4="accent4" accent5="accent5" accent6="accent6" hlink="hlink" folHlink="folHlink"/>
  <p:notesStyle>
    <a:lvl1pPr marL="0" algn="l" defTabSz="1828526" rtl="0" eaLnBrk="1" latinLnBrk="0" hangingPunct="1">
      <a:defRPr sz="2400" kern="1200">
        <a:solidFill>
          <a:schemeClr val="tx1"/>
        </a:solidFill>
        <a:latin typeface="+mn-lt"/>
        <a:ea typeface="+mn-ea"/>
        <a:cs typeface="+mn-cs"/>
      </a:defRPr>
    </a:lvl1pPr>
    <a:lvl2pPr marL="914263" algn="l" defTabSz="1828526" rtl="0" eaLnBrk="1" latinLnBrk="0" hangingPunct="1">
      <a:defRPr sz="2400" kern="1200">
        <a:solidFill>
          <a:schemeClr val="tx1"/>
        </a:solidFill>
        <a:latin typeface="+mn-lt"/>
        <a:ea typeface="+mn-ea"/>
        <a:cs typeface="+mn-cs"/>
      </a:defRPr>
    </a:lvl2pPr>
    <a:lvl3pPr marL="1828526" algn="l" defTabSz="1828526" rtl="0" eaLnBrk="1" latinLnBrk="0" hangingPunct="1">
      <a:defRPr sz="2400" kern="1200">
        <a:solidFill>
          <a:schemeClr val="tx1"/>
        </a:solidFill>
        <a:latin typeface="+mn-lt"/>
        <a:ea typeface="+mn-ea"/>
        <a:cs typeface="+mn-cs"/>
      </a:defRPr>
    </a:lvl3pPr>
    <a:lvl4pPr marL="2742789" algn="l" defTabSz="1828526" rtl="0" eaLnBrk="1" latinLnBrk="0" hangingPunct="1">
      <a:defRPr sz="2400" kern="1200">
        <a:solidFill>
          <a:schemeClr val="tx1"/>
        </a:solidFill>
        <a:latin typeface="+mn-lt"/>
        <a:ea typeface="+mn-ea"/>
        <a:cs typeface="+mn-cs"/>
      </a:defRPr>
    </a:lvl4pPr>
    <a:lvl5pPr marL="3657051" algn="l" defTabSz="1828526" rtl="0" eaLnBrk="1" latinLnBrk="0" hangingPunct="1">
      <a:defRPr sz="2400" kern="1200">
        <a:solidFill>
          <a:schemeClr val="tx1"/>
        </a:solidFill>
        <a:latin typeface="+mn-lt"/>
        <a:ea typeface="+mn-ea"/>
        <a:cs typeface="+mn-cs"/>
      </a:defRPr>
    </a:lvl5pPr>
    <a:lvl6pPr marL="4571314" algn="l" defTabSz="1828526" rtl="0" eaLnBrk="1" latinLnBrk="0" hangingPunct="1">
      <a:defRPr sz="2400" kern="1200">
        <a:solidFill>
          <a:schemeClr val="tx1"/>
        </a:solidFill>
        <a:latin typeface="+mn-lt"/>
        <a:ea typeface="+mn-ea"/>
        <a:cs typeface="+mn-cs"/>
      </a:defRPr>
    </a:lvl6pPr>
    <a:lvl7pPr marL="5485577" algn="l" defTabSz="1828526" rtl="0" eaLnBrk="1" latinLnBrk="0" hangingPunct="1">
      <a:defRPr sz="2400" kern="1200">
        <a:solidFill>
          <a:schemeClr val="tx1"/>
        </a:solidFill>
        <a:latin typeface="+mn-lt"/>
        <a:ea typeface="+mn-ea"/>
        <a:cs typeface="+mn-cs"/>
      </a:defRPr>
    </a:lvl7pPr>
    <a:lvl8pPr marL="6399840" algn="l" defTabSz="1828526" rtl="0" eaLnBrk="1" latinLnBrk="0" hangingPunct="1">
      <a:defRPr sz="2400" kern="1200">
        <a:solidFill>
          <a:schemeClr val="tx1"/>
        </a:solidFill>
        <a:latin typeface="+mn-lt"/>
        <a:ea typeface="+mn-ea"/>
        <a:cs typeface="+mn-cs"/>
      </a:defRPr>
    </a:lvl8pPr>
    <a:lvl9pPr marL="7314103" algn="l" defTabSz="1828526"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1</a:t>
            </a:fld>
            <a:endParaRPr lang="en-US"/>
          </a:p>
        </p:txBody>
      </p:sp>
    </p:spTree>
    <p:extLst>
      <p:ext uri="{BB962C8B-B14F-4D97-AF65-F5344CB8AC3E}">
        <p14:creationId xmlns:p14="http://schemas.microsoft.com/office/powerpoint/2010/main" val="760174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25</a:t>
            </a:fld>
            <a:endParaRPr lang="en-US"/>
          </a:p>
        </p:txBody>
      </p:sp>
    </p:spTree>
    <p:extLst>
      <p:ext uri="{BB962C8B-B14F-4D97-AF65-F5344CB8AC3E}">
        <p14:creationId xmlns:p14="http://schemas.microsoft.com/office/powerpoint/2010/main" val="3628935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26</a:t>
            </a:fld>
            <a:endParaRPr lang="en-US"/>
          </a:p>
        </p:txBody>
      </p:sp>
    </p:spTree>
    <p:extLst>
      <p:ext uri="{BB962C8B-B14F-4D97-AF65-F5344CB8AC3E}">
        <p14:creationId xmlns:p14="http://schemas.microsoft.com/office/powerpoint/2010/main" val="244239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sz="2400" dirty="0">
                <a:solidFill>
                  <a:schemeClr val="bg1"/>
                </a:solidFill>
                <a:latin typeface="Montserrat" charset="0"/>
                <a:ea typeface="Montserrat" charset="0"/>
                <a:cs typeface="Montserrat" charset="0"/>
              </a:rPr>
              <a:t>1. Công ty Cổ phần Mibrand Việt Nam &gt; Link dẫn về</a:t>
            </a:r>
            <a:r>
              <a:rPr lang="vi-VN" sz="2400" baseline="0" dirty="0">
                <a:solidFill>
                  <a:schemeClr val="bg1"/>
                </a:solidFill>
                <a:latin typeface="Montserrat" charset="0"/>
                <a:ea typeface="Montserrat" charset="0"/>
                <a:cs typeface="Montserrat" charset="0"/>
              </a:rPr>
              <a:t> 2.1</a:t>
            </a:r>
            <a:endParaRPr lang="vi-VN" sz="2400" dirty="0">
              <a:solidFill>
                <a:schemeClr val="bg1"/>
              </a:solidFill>
              <a:latin typeface="Montserrat" charset="0"/>
              <a:ea typeface="Montserrat" charset="0"/>
              <a:cs typeface="Montserrat" charset="0"/>
            </a:endParaRPr>
          </a:p>
          <a:p>
            <a:pPr marL="0" marR="0" indent="0" algn="l" defTabSz="1828526" rtl="0" eaLnBrk="1" fontAlgn="auto" latinLnBrk="0" hangingPunct="1">
              <a:lnSpc>
                <a:spcPct val="100000"/>
              </a:lnSpc>
              <a:spcBef>
                <a:spcPts val="0"/>
              </a:spcBef>
              <a:spcAft>
                <a:spcPts val="0"/>
              </a:spcAft>
              <a:buClrTx/>
              <a:buSzTx/>
              <a:buFontTx/>
              <a:buNone/>
              <a:tabLst/>
              <a:defRPr/>
            </a:pPr>
            <a:r>
              <a:rPr lang="vi-VN" sz="2400" dirty="0">
                <a:solidFill>
                  <a:schemeClr val="bg1"/>
                </a:solidFill>
                <a:latin typeface="Montserrat" charset="0"/>
                <a:ea typeface="Montserrat" charset="0"/>
                <a:cs typeface="Montserrat" charset="0"/>
              </a:rPr>
              <a:t>2. Công ty Cổ phần Tư vấn truyền thông MVV SnP</a:t>
            </a:r>
            <a:r>
              <a:rPr lang="vi-VN" sz="2400" baseline="0" dirty="0">
                <a:solidFill>
                  <a:schemeClr val="bg1"/>
                </a:solidFill>
                <a:latin typeface="Montserrat" charset="0"/>
                <a:ea typeface="Montserrat" charset="0"/>
                <a:cs typeface="Montserrat" charset="0"/>
              </a:rPr>
              <a:t> &gt; Link dẫn về page riêng (Chi tiết slide dưới)</a:t>
            </a:r>
            <a:endParaRPr lang="vi-VN" sz="2400" dirty="0">
              <a:solidFill>
                <a:schemeClr val="bg1"/>
              </a:solidFill>
              <a:latin typeface="Montserrat" charset="0"/>
              <a:ea typeface="Montserrat" charset="0"/>
              <a:cs typeface="Montserrat" charset="0"/>
            </a:endParaRPr>
          </a:p>
          <a:p>
            <a:pPr marL="0" marR="0" indent="0" algn="l" defTabSz="1828526" rtl="0" eaLnBrk="1" fontAlgn="auto" latinLnBrk="0" hangingPunct="1">
              <a:lnSpc>
                <a:spcPct val="100000"/>
              </a:lnSpc>
              <a:spcBef>
                <a:spcPts val="0"/>
              </a:spcBef>
              <a:spcAft>
                <a:spcPts val="0"/>
              </a:spcAft>
              <a:buClrTx/>
              <a:buSzTx/>
              <a:buFontTx/>
              <a:buNone/>
              <a:tabLst/>
              <a:defRPr/>
            </a:pPr>
            <a:r>
              <a:rPr lang="en-US"/>
              <a:t>3. Công </a:t>
            </a:r>
            <a:r>
              <a:rPr lang="vi-VN"/>
              <a:t>t</a:t>
            </a:r>
            <a:r>
              <a:rPr lang="en-US"/>
              <a:t>y TNHH Hãng Phim Xanh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4.</a:t>
            </a:r>
            <a:r>
              <a:rPr lang="en-US" baseline="0"/>
              <a:t> </a:t>
            </a:r>
            <a:r>
              <a:rPr lang="en-US"/>
              <a:t>Công </a:t>
            </a:r>
            <a:r>
              <a:rPr lang="vi-VN"/>
              <a:t>t</a:t>
            </a:r>
            <a:r>
              <a:rPr lang="en-US"/>
              <a:t>y Cổ Phần Bond Creative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5. Công </a:t>
            </a:r>
            <a:r>
              <a:rPr lang="vi-VN"/>
              <a:t>t</a:t>
            </a:r>
            <a:r>
              <a:rPr lang="en-US"/>
              <a:t>y Cổ Phần Truyền Thông Digipencil M</a:t>
            </a:r>
            <a:r>
              <a:rPr lang="vi-VN"/>
              <a:t>VV </a:t>
            </a:r>
            <a:r>
              <a:rPr lang="vi-VN" sz="2400" baseline="0" dirty="0">
                <a:solidFill>
                  <a:schemeClr val="bg1"/>
                </a:solidFill>
                <a:latin typeface="Montserrat" charset="0"/>
                <a:ea typeface="Montserrat" charset="0"/>
                <a:cs typeface="Montserrat" charset="0"/>
              </a:rPr>
              <a:t>&gt; Link dẫn về page riêng (Chi tiết slide dưới)</a:t>
            </a:r>
            <a:endParaRPr lang="vi-VN"/>
          </a:p>
          <a:p>
            <a:pPr marL="0" marR="0" indent="0" algn="l" defTabSz="1828526" rtl="0" eaLnBrk="1" fontAlgn="auto" latinLnBrk="0" hangingPunct="1">
              <a:lnSpc>
                <a:spcPct val="100000"/>
              </a:lnSpc>
              <a:spcBef>
                <a:spcPts val="0"/>
              </a:spcBef>
              <a:spcAft>
                <a:spcPts val="0"/>
              </a:spcAft>
              <a:buClrTx/>
              <a:buSzTx/>
              <a:buFontTx/>
              <a:buNone/>
              <a:tabLst/>
              <a:defRPr/>
            </a:pPr>
            <a:r>
              <a:rPr lang="vi-VN"/>
              <a:t>6.</a:t>
            </a:r>
            <a:r>
              <a:rPr lang="vi-VN" baseline="0"/>
              <a:t> C</a:t>
            </a:r>
            <a:r>
              <a:rPr lang="en-US" baseline="0"/>
              <a:t>ông ty </a:t>
            </a:r>
            <a:r>
              <a:rPr lang="vi-VN" baseline="0"/>
              <a:t>C</a:t>
            </a:r>
            <a:r>
              <a:rPr lang="en-US" baseline="0"/>
              <a:t>ổ phần </a:t>
            </a:r>
            <a:r>
              <a:rPr lang="vi-VN" baseline="0"/>
              <a:t>P</a:t>
            </a:r>
            <a:r>
              <a:rPr lang="en-US" baseline="0"/>
              <a:t>hát triển nội dung </a:t>
            </a:r>
            <a:r>
              <a:rPr lang="vi-VN" baseline="0"/>
              <a:t>B</a:t>
            </a:r>
            <a:r>
              <a:rPr lang="en-US" baseline="0"/>
              <a:t>lue </a:t>
            </a:r>
            <a:r>
              <a:rPr lang="vi-VN" baseline="0"/>
              <a:t>C </a:t>
            </a:r>
            <a:r>
              <a:rPr lang="vi-VN" sz="2400" baseline="0" dirty="0">
                <a:solidFill>
                  <a:schemeClr val="bg1"/>
                </a:solidFill>
                <a:latin typeface="Montserrat" charset="0"/>
                <a:ea typeface="Montserrat" charset="0"/>
                <a:cs typeface="Montserrat" charset="0"/>
              </a:rPr>
              <a:t>&gt; Link dẫn về page riêng (Chi tiết slide dưới)</a:t>
            </a:r>
            <a:endParaRPr lang="vi-VN" baseline="0"/>
          </a:p>
          <a:p>
            <a:pPr marL="0" marR="0" indent="0" algn="l" defTabSz="1828526" rtl="0" eaLnBrk="1" fontAlgn="auto" latinLnBrk="0" hangingPunct="1">
              <a:lnSpc>
                <a:spcPct val="100000"/>
              </a:lnSpc>
              <a:spcBef>
                <a:spcPts val="0"/>
              </a:spcBef>
              <a:spcAft>
                <a:spcPts val="0"/>
              </a:spcAft>
              <a:buClrTx/>
              <a:buSzTx/>
              <a:buFontTx/>
              <a:buNone/>
              <a:tabLst/>
              <a:defRPr/>
            </a:pPr>
            <a:r>
              <a:rPr lang="vi-VN" baseline="0"/>
              <a:t>7. Công ty Cổ phần Giáo dục MVV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8. Công ty Cổ phần DigiMed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endParaRPr lang="en-US"/>
          </a:p>
          <a:p>
            <a:pPr marL="0" marR="0" indent="0" algn="l" defTabSz="1828526" rtl="0" eaLnBrk="1" fontAlgn="auto" latinLnBrk="0" hangingPunct="1">
              <a:lnSpc>
                <a:spcPct val="100000"/>
              </a:lnSpc>
              <a:spcBef>
                <a:spcPts val="0"/>
              </a:spcBef>
              <a:spcAft>
                <a:spcPts val="0"/>
              </a:spcAft>
              <a:buClrTx/>
              <a:buSzTx/>
              <a:buFontTx/>
              <a:buNone/>
              <a:tabLst/>
              <a:defRPr/>
            </a:pP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4. </a:t>
            </a:r>
          </a:p>
        </p:txBody>
      </p:sp>
      <p:sp>
        <p:nvSpPr>
          <p:cNvPr id="4" name="Slide Number Placeholder 3"/>
          <p:cNvSpPr>
            <a:spLocks noGrp="1"/>
          </p:cNvSpPr>
          <p:nvPr>
            <p:ph type="sldNum" sz="quarter" idx="10"/>
          </p:nvPr>
        </p:nvSpPr>
        <p:spPr/>
        <p:txBody>
          <a:bodyPr/>
          <a:lstStyle/>
          <a:p>
            <a:fld id="{C581F9AD-8395-4A4D-B9BC-92F9DF0E9197}" type="slidenum">
              <a:rPr lang="en-US" smtClean="0"/>
              <a:t>30</a:t>
            </a:fld>
            <a:endParaRPr lang="en-US"/>
          </a:p>
        </p:txBody>
      </p:sp>
    </p:spTree>
    <p:extLst>
      <p:ext uri="{BB962C8B-B14F-4D97-AF65-F5344CB8AC3E}">
        <p14:creationId xmlns:p14="http://schemas.microsoft.com/office/powerpoint/2010/main" val="825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Mr. Lại Tiến Mạnh: FB</a:t>
            </a:r>
            <a:r>
              <a:rPr lang="vi-VN" baseline="0"/>
              <a:t> - www.</a:t>
            </a:r>
            <a:r>
              <a:rPr lang="en-US" baseline="0"/>
              <a:t>facebook.com/manh.lai.7 ; </a:t>
            </a:r>
            <a:r>
              <a:rPr lang="vi-VN" baseline="0"/>
              <a:t>Linkedin - </a:t>
            </a:r>
            <a:r>
              <a:rPr lang="en-US" baseline="0"/>
              <a:t>www.linkedin.com/in/lai-tien-manh-90206b13/</a:t>
            </a:r>
            <a:endParaRPr lang="vi-VN" baseline="0"/>
          </a:p>
          <a:p>
            <a:r>
              <a:rPr lang="vi-VN" baseline="0"/>
              <a:t>Mr. Phùng Thái Dương: FB - </a:t>
            </a:r>
            <a:r>
              <a:rPr lang="en-US" baseline="0"/>
              <a:t>https://www.facebook.com/thaiduong.2811</a:t>
            </a:r>
            <a:r>
              <a:rPr lang="vi-VN" baseline="0"/>
              <a:t> ; Linkedin - </a:t>
            </a:r>
            <a:r>
              <a:rPr lang="en-US" baseline="0"/>
              <a:t>www.linkedin.com/in/phungthaiduong/</a:t>
            </a:r>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42</a:t>
            </a:fld>
            <a:endParaRPr lang="en-US"/>
          </a:p>
        </p:txBody>
      </p:sp>
    </p:spTree>
    <p:extLst>
      <p:ext uri="{BB962C8B-B14F-4D97-AF65-F5344CB8AC3E}">
        <p14:creationId xmlns:p14="http://schemas.microsoft.com/office/powerpoint/2010/main" val="8743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Ms. Nguyễn Ngọc Bích: FB - </a:t>
            </a:r>
            <a:r>
              <a:rPr lang="en-US" baseline="0"/>
              <a:t>https://www.facebook.com/bikfly ; </a:t>
            </a:r>
            <a:r>
              <a:rPr lang="vi-VN" baseline="0"/>
              <a:t>Linkedin </a:t>
            </a:r>
            <a:r>
              <a:rPr lang="mr-IN" baseline="0"/>
              <a:t>–</a:t>
            </a:r>
            <a:r>
              <a:rPr lang="vi-VN" baseline="0"/>
              <a:t> </a:t>
            </a:r>
            <a:r>
              <a:rPr lang="en-US" baseline="0"/>
              <a:t>www.linkedin.com/in/bichnguyenngoc/</a:t>
            </a:r>
            <a:endParaRPr lang="vi-VN" baseline="0"/>
          </a:p>
          <a:p>
            <a:r>
              <a:rPr lang="vi-VN" baseline="0"/>
              <a:t>Ms. Phạm Nhật Hạ: FB - </a:t>
            </a:r>
            <a:r>
              <a:rPr lang="en-US" baseline="0"/>
              <a:t>https://www.facebook.com/nhathapham.713?ref=br_rs</a:t>
            </a:r>
          </a:p>
        </p:txBody>
      </p:sp>
      <p:sp>
        <p:nvSpPr>
          <p:cNvPr id="4" name="Slide Number Placeholder 3"/>
          <p:cNvSpPr>
            <a:spLocks noGrp="1"/>
          </p:cNvSpPr>
          <p:nvPr>
            <p:ph type="sldNum" sz="quarter" idx="10"/>
          </p:nvPr>
        </p:nvSpPr>
        <p:spPr/>
        <p:txBody>
          <a:bodyPr/>
          <a:lstStyle/>
          <a:p>
            <a:fld id="{C581F9AD-8395-4A4D-B9BC-92F9DF0E9197}" type="slidenum">
              <a:rPr lang="en-US" smtClean="0"/>
              <a:t>43</a:t>
            </a:fld>
            <a:endParaRPr lang="en-US"/>
          </a:p>
        </p:txBody>
      </p:sp>
    </p:spTree>
    <p:extLst>
      <p:ext uri="{BB962C8B-B14F-4D97-AF65-F5344CB8AC3E}">
        <p14:creationId xmlns:p14="http://schemas.microsoft.com/office/powerpoint/2010/main" val="889099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a:t>Mr. Lại Tiến Mạnh: FB</a:t>
            </a:r>
            <a:r>
              <a:rPr lang="vi-VN" baseline="0"/>
              <a:t> - www.</a:t>
            </a:r>
            <a:r>
              <a:rPr lang="en-US" baseline="0"/>
              <a:t>facebook.com/manh.lai.7 ; </a:t>
            </a:r>
            <a:r>
              <a:rPr lang="vi-VN" baseline="0"/>
              <a:t>Linkedin - </a:t>
            </a:r>
            <a:r>
              <a:rPr lang="en-US" baseline="0"/>
              <a:t>www.linkedin.com/in/lai-tien-manh-90206b13/</a:t>
            </a:r>
            <a:endParaRPr lang="vi-VN" baseline="0"/>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46</a:t>
            </a:fld>
            <a:endParaRPr lang="en-US"/>
          </a:p>
        </p:txBody>
      </p:sp>
    </p:spTree>
    <p:extLst>
      <p:ext uri="{BB962C8B-B14F-4D97-AF65-F5344CB8AC3E}">
        <p14:creationId xmlns:p14="http://schemas.microsoft.com/office/powerpoint/2010/main" val="198994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Mr. Phùng Thái Dương: FB - </a:t>
            </a:r>
            <a:r>
              <a:rPr lang="en-US" baseline="0"/>
              <a:t>https://www.facebook.com/thaiduong.2811</a:t>
            </a:r>
            <a:r>
              <a:rPr lang="vi-VN" baseline="0"/>
              <a:t> ; Linkedin - </a:t>
            </a:r>
            <a:r>
              <a:rPr lang="en-US" baseline="0"/>
              <a:t>www.linkedin.com/in/phungthaiduong/</a:t>
            </a:r>
            <a:endParaRPr lang="en-US"/>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47</a:t>
            </a:fld>
            <a:endParaRPr lang="en-US"/>
          </a:p>
        </p:txBody>
      </p:sp>
    </p:spTree>
    <p:extLst>
      <p:ext uri="{BB962C8B-B14F-4D97-AF65-F5344CB8AC3E}">
        <p14:creationId xmlns:p14="http://schemas.microsoft.com/office/powerpoint/2010/main" val="10833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Ms. Nguyễn Ngọc Bích: FB - </a:t>
            </a:r>
            <a:r>
              <a:rPr lang="en-US" baseline="0"/>
              <a:t>https://www.facebook.com/bikfly ; </a:t>
            </a:r>
            <a:r>
              <a:rPr lang="vi-VN" baseline="0"/>
              <a:t>Linkedin </a:t>
            </a:r>
            <a:r>
              <a:rPr lang="mr-IN" baseline="0"/>
              <a:t>–</a:t>
            </a:r>
            <a:r>
              <a:rPr lang="vi-VN" baseline="0"/>
              <a:t> </a:t>
            </a:r>
            <a:r>
              <a:rPr lang="en-US" baseline="0"/>
              <a:t>www.linkedin.com/in/bichnguyenngoc/</a:t>
            </a:r>
            <a:endParaRPr lang="vi-VN" baseline="0"/>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48</a:t>
            </a:fld>
            <a:endParaRPr lang="en-US"/>
          </a:p>
        </p:txBody>
      </p:sp>
    </p:spTree>
    <p:extLst>
      <p:ext uri="{BB962C8B-B14F-4D97-AF65-F5344CB8AC3E}">
        <p14:creationId xmlns:p14="http://schemas.microsoft.com/office/powerpoint/2010/main" val="1932470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49</a:t>
            </a:fld>
            <a:endParaRPr lang="en-US"/>
          </a:p>
        </p:txBody>
      </p:sp>
    </p:spTree>
    <p:extLst>
      <p:ext uri="{BB962C8B-B14F-4D97-AF65-F5344CB8AC3E}">
        <p14:creationId xmlns:p14="http://schemas.microsoft.com/office/powerpoint/2010/main" val="1888362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50</a:t>
            </a:fld>
            <a:endParaRPr lang="en-US"/>
          </a:p>
        </p:txBody>
      </p:sp>
    </p:spTree>
    <p:extLst>
      <p:ext uri="{BB962C8B-B14F-4D97-AF65-F5344CB8AC3E}">
        <p14:creationId xmlns:p14="http://schemas.microsoft.com/office/powerpoint/2010/main" val="136518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3</a:t>
            </a:fld>
            <a:endParaRPr lang="en-US"/>
          </a:p>
        </p:txBody>
      </p:sp>
    </p:spTree>
    <p:extLst>
      <p:ext uri="{BB962C8B-B14F-4D97-AF65-F5344CB8AC3E}">
        <p14:creationId xmlns:p14="http://schemas.microsoft.com/office/powerpoint/2010/main" val="2184549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Ms. Nguyễn Anh Phương: FB - </a:t>
            </a:r>
            <a:r>
              <a:rPr lang="en-US" baseline="0"/>
              <a:t>https://www.facebook.com/phuong.ruoi.9 ; </a:t>
            </a:r>
            <a:r>
              <a:rPr lang="vi-VN" baseline="0"/>
              <a:t>Linkedin </a:t>
            </a:r>
            <a:r>
              <a:rPr lang="mr-IN" baseline="0"/>
              <a:t>–</a:t>
            </a:r>
            <a:r>
              <a:rPr lang="vi-VN" baseline="0"/>
              <a:t> </a:t>
            </a:r>
            <a:r>
              <a:rPr lang="en-US" baseline="0"/>
              <a:t>https://www.linkedin.com/in/anh-phuong-nguyen-443189160/</a:t>
            </a:r>
            <a:endParaRPr lang="vi-VN" baseline="0"/>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51</a:t>
            </a:fld>
            <a:endParaRPr lang="en-US"/>
          </a:p>
        </p:txBody>
      </p:sp>
    </p:spTree>
    <p:extLst>
      <p:ext uri="{BB962C8B-B14F-4D97-AF65-F5344CB8AC3E}">
        <p14:creationId xmlns:p14="http://schemas.microsoft.com/office/powerpoint/2010/main" val="443718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52</a:t>
            </a:fld>
            <a:endParaRPr lang="en-US"/>
          </a:p>
        </p:txBody>
      </p:sp>
    </p:spTree>
    <p:extLst>
      <p:ext uri="{BB962C8B-B14F-4D97-AF65-F5344CB8AC3E}">
        <p14:creationId xmlns:p14="http://schemas.microsoft.com/office/powerpoint/2010/main" val="99814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53</a:t>
            </a:fld>
            <a:endParaRPr lang="en-US"/>
          </a:p>
        </p:txBody>
      </p:sp>
    </p:spTree>
    <p:extLst>
      <p:ext uri="{BB962C8B-B14F-4D97-AF65-F5344CB8AC3E}">
        <p14:creationId xmlns:p14="http://schemas.microsoft.com/office/powerpoint/2010/main" val="1108959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67</a:t>
            </a:fld>
            <a:endParaRPr lang="en-US"/>
          </a:p>
        </p:txBody>
      </p:sp>
    </p:spTree>
    <p:extLst>
      <p:ext uri="{BB962C8B-B14F-4D97-AF65-F5344CB8AC3E}">
        <p14:creationId xmlns:p14="http://schemas.microsoft.com/office/powerpoint/2010/main" val="1520408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76</a:t>
            </a:fld>
            <a:endParaRPr lang="en-US"/>
          </a:p>
        </p:txBody>
      </p:sp>
    </p:spTree>
    <p:extLst>
      <p:ext uri="{BB962C8B-B14F-4D97-AF65-F5344CB8AC3E}">
        <p14:creationId xmlns:p14="http://schemas.microsoft.com/office/powerpoint/2010/main" val="1969635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bài 1: </a:t>
            </a:r>
            <a:r>
              <a:rPr lang="en-US"/>
              <a:t>https://www.facebook.com/mibrandvietnam/posts/1716095265138188</a:t>
            </a:r>
          </a:p>
          <a:p>
            <a:r>
              <a:rPr lang="vi-VN"/>
              <a:t>Link bài 2: </a:t>
            </a:r>
            <a:r>
              <a:rPr lang="en-US"/>
              <a:t>https://www.facebook.com/mibrandvietnam/posts/1717932144954500</a:t>
            </a:r>
            <a:endParaRPr lang="vi-VN"/>
          </a:p>
          <a:p>
            <a:r>
              <a:rPr lang="vi-VN"/>
              <a:t>Link bài 3: </a:t>
            </a:r>
            <a:r>
              <a:rPr lang="en-US"/>
              <a:t>https://www.facebook.com/mibrandvietnam/posts/1763018720445842</a:t>
            </a:r>
          </a:p>
        </p:txBody>
      </p:sp>
      <p:sp>
        <p:nvSpPr>
          <p:cNvPr id="4" name="Slide Number Placeholder 3"/>
          <p:cNvSpPr>
            <a:spLocks noGrp="1"/>
          </p:cNvSpPr>
          <p:nvPr>
            <p:ph type="sldNum" sz="quarter" idx="10"/>
          </p:nvPr>
        </p:nvSpPr>
        <p:spPr/>
        <p:txBody>
          <a:bodyPr/>
          <a:lstStyle/>
          <a:p>
            <a:fld id="{C581F9AD-8395-4A4D-B9BC-92F9DF0E9197}" type="slidenum">
              <a:rPr lang="en-US" smtClean="0"/>
              <a:t>77</a:t>
            </a:fld>
            <a:endParaRPr lang="en-US"/>
          </a:p>
        </p:txBody>
      </p:sp>
    </p:spTree>
    <p:extLst>
      <p:ext uri="{BB962C8B-B14F-4D97-AF65-F5344CB8AC3E}">
        <p14:creationId xmlns:p14="http://schemas.microsoft.com/office/powerpoint/2010/main" val="598851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bài 1: </a:t>
            </a:r>
            <a:r>
              <a:rPr lang="mr-IN"/>
              <a:t>https://www.facebook.com/notes/l%E1%BA%A1i-ti%E1%BA%BFn-m%E1%BA%A1nh/%C4%91%E1%BB%8Bnh-v%E1%BB%8B-th%C6%B0%C6%A1ng-hi%E1%BB%87u-cho-ng%C3%A0nh-d%C6%B0%E1%BB%A3c/10156404950924477/</a:t>
            </a:r>
            <a:endParaRPr lang="vi-VN"/>
          </a:p>
          <a:p>
            <a:r>
              <a:rPr lang="vi-VN"/>
              <a:t>Link bài 2: </a:t>
            </a:r>
            <a:r>
              <a:rPr lang="en-US"/>
              <a:t>http://www.brandsvietnam.com/14476-Xu-huong-truyen-thong-tiep-thi-2018</a:t>
            </a:r>
          </a:p>
          <a:p>
            <a:r>
              <a:rPr lang="vi-VN"/>
              <a:t>Link bài 3:</a:t>
            </a:r>
            <a:r>
              <a:rPr lang="vi-VN" baseline="0"/>
              <a:t> </a:t>
            </a:r>
            <a:r>
              <a:rPr lang="en-US" baseline="0"/>
              <a:t>https://brandfield.com.vn/chuoi-bai-ve-cac-xu-huong-chien-luoc-thuong-hieu-viet-nam-2018-phan-1-dinh-vi-thuong-hieu-4-0/</a:t>
            </a:r>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78</a:t>
            </a:fld>
            <a:endParaRPr lang="en-US"/>
          </a:p>
        </p:txBody>
      </p:sp>
    </p:spTree>
    <p:extLst>
      <p:ext uri="{BB962C8B-B14F-4D97-AF65-F5344CB8AC3E}">
        <p14:creationId xmlns:p14="http://schemas.microsoft.com/office/powerpoint/2010/main" val="138718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bài 1: </a:t>
            </a:r>
            <a:r>
              <a:rPr lang="en-US"/>
              <a:t>https://brandfield.com.vn/chuoi-bai-ve-cac-xu-huong-chien-luoc-thuong-hieu-viet-nam-2018-phan-2-nhan-cach-hoa-thuong-hieu/</a:t>
            </a:r>
            <a:endParaRPr lang="vi-VN"/>
          </a:p>
          <a:p>
            <a:r>
              <a:rPr lang="vi-VN"/>
              <a:t>Link bài 2: </a:t>
            </a:r>
            <a:r>
              <a:rPr lang="en-US"/>
              <a:t>https://brandfield.com.vn/chuoi-bai-ve-cac-xu-huong-chien-luoc-thuong-hieu-viet-nam-2018-phan-3-xay-dung-doi-ngu-cac-chuyen-gia-thuong-hieu-noi-bo-in-house/</a:t>
            </a:r>
          </a:p>
          <a:p>
            <a:r>
              <a:rPr lang="vi-VN"/>
              <a:t>Link bài 3:</a:t>
            </a:r>
            <a:r>
              <a:rPr lang="vi-VN" baseline="0"/>
              <a:t> </a:t>
            </a:r>
            <a:r>
              <a:rPr lang="en-US" baseline="0"/>
              <a:t>https://brandfield.com.vn/chuoi-bai-ve-cac-xu-huong-chien-luoc-thuong-hieu-viet-nam-2018-phan-4-danh-gia-hieu-qua-hoat-dong-truyen-thong-thuong-hieu/</a:t>
            </a:r>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79</a:t>
            </a:fld>
            <a:endParaRPr lang="en-US"/>
          </a:p>
        </p:txBody>
      </p:sp>
    </p:spTree>
    <p:extLst>
      <p:ext uri="{BB962C8B-B14F-4D97-AF65-F5344CB8AC3E}">
        <p14:creationId xmlns:p14="http://schemas.microsoft.com/office/powerpoint/2010/main" val="1698170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82</a:t>
            </a:fld>
            <a:endParaRPr lang="en-US"/>
          </a:p>
        </p:txBody>
      </p:sp>
    </p:spTree>
    <p:extLst>
      <p:ext uri="{BB962C8B-B14F-4D97-AF65-F5344CB8AC3E}">
        <p14:creationId xmlns:p14="http://schemas.microsoft.com/office/powerpoint/2010/main" val="2036222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85</a:t>
            </a:fld>
            <a:endParaRPr lang="en-US"/>
          </a:p>
        </p:txBody>
      </p:sp>
    </p:spTree>
    <p:extLst>
      <p:ext uri="{BB962C8B-B14F-4D97-AF65-F5344CB8AC3E}">
        <p14:creationId xmlns:p14="http://schemas.microsoft.com/office/powerpoint/2010/main" val="161992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4</a:t>
            </a:fld>
            <a:endParaRPr lang="en-US"/>
          </a:p>
        </p:txBody>
      </p:sp>
    </p:spTree>
    <p:extLst>
      <p:ext uri="{BB962C8B-B14F-4D97-AF65-F5344CB8AC3E}">
        <p14:creationId xmlns:p14="http://schemas.microsoft.com/office/powerpoint/2010/main" val="309183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5</a:t>
            </a:fld>
            <a:endParaRPr lang="en-US"/>
          </a:p>
        </p:txBody>
      </p:sp>
    </p:spTree>
    <p:extLst>
      <p:ext uri="{BB962C8B-B14F-4D97-AF65-F5344CB8AC3E}">
        <p14:creationId xmlns:p14="http://schemas.microsoft.com/office/powerpoint/2010/main" val="153885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7</a:t>
            </a:fld>
            <a:endParaRPr lang="en-US"/>
          </a:p>
        </p:txBody>
      </p:sp>
    </p:spTree>
    <p:extLst>
      <p:ext uri="{BB962C8B-B14F-4D97-AF65-F5344CB8AC3E}">
        <p14:creationId xmlns:p14="http://schemas.microsoft.com/office/powerpoint/2010/main" val="155168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10</a:t>
            </a:fld>
            <a:endParaRPr lang="en-US"/>
          </a:p>
        </p:txBody>
      </p:sp>
    </p:spTree>
    <p:extLst>
      <p:ext uri="{BB962C8B-B14F-4D97-AF65-F5344CB8AC3E}">
        <p14:creationId xmlns:p14="http://schemas.microsoft.com/office/powerpoint/2010/main" val="162005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11</a:t>
            </a:fld>
            <a:endParaRPr lang="en-US"/>
          </a:p>
        </p:txBody>
      </p:sp>
    </p:spTree>
    <p:extLst>
      <p:ext uri="{BB962C8B-B14F-4D97-AF65-F5344CB8AC3E}">
        <p14:creationId xmlns:p14="http://schemas.microsoft.com/office/powerpoint/2010/main" val="169652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13</a:t>
            </a:fld>
            <a:endParaRPr lang="en-US"/>
          </a:p>
        </p:txBody>
      </p:sp>
    </p:spTree>
    <p:extLst>
      <p:ext uri="{BB962C8B-B14F-4D97-AF65-F5344CB8AC3E}">
        <p14:creationId xmlns:p14="http://schemas.microsoft.com/office/powerpoint/2010/main" val="358413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20</a:t>
            </a:fld>
            <a:endParaRPr lang="en-US"/>
          </a:p>
        </p:txBody>
      </p:sp>
    </p:spTree>
    <p:extLst>
      <p:ext uri="{BB962C8B-B14F-4D97-AF65-F5344CB8AC3E}">
        <p14:creationId xmlns:p14="http://schemas.microsoft.com/office/powerpoint/2010/main" val="3970718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405" y="2244726"/>
            <a:ext cx="18284429" cy="4775200"/>
          </a:xfrm>
        </p:spPr>
        <p:txBody>
          <a:bodyPr anchor="b"/>
          <a:lstStyle>
            <a:lvl1pPr algn="ctr">
              <a:defRPr sz="11998"/>
            </a:lvl1pPr>
          </a:lstStyle>
          <a:p>
            <a:r>
              <a:rPr lang="vi-VN" dirty="0"/>
              <a:t>Click to edit Master title style</a:t>
            </a:r>
            <a:endParaRPr lang="en-US" dirty="0"/>
          </a:p>
        </p:txBody>
      </p:sp>
      <p:sp>
        <p:nvSpPr>
          <p:cNvPr id="3" name="Subtitle 2"/>
          <p:cNvSpPr>
            <a:spLocks noGrp="1"/>
          </p:cNvSpPr>
          <p:nvPr>
            <p:ph type="subTitle" idx="1"/>
          </p:nvPr>
        </p:nvSpPr>
        <p:spPr>
          <a:xfrm>
            <a:off x="3047405" y="7204076"/>
            <a:ext cx="18284429" cy="3311524"/>
          </a:xfrm>
        </p:spPr>
        <p:txBody>
          <a:bodyPr/>
          <a:lstStyle>
            <a:lvl1pPr marL="0" indent="0" algn="ctr">
              <a:buNone/>
              <a:defRPr sz="4799"/>
            </a:lvl1pPr>
            <a:lvl2pPr marL="914217" indent="0" algn="ctr">
              <a:buNone/>
              <a:defRPr sz="3999"/>
            </a:lvl2pPr>
            <a:lvl3pPr marL="1828434" indent="0" algn="ctr">
              <a:buNone/>
              <a:defRPr sz="3599"/>
            </a:lvl3pPr>
            <a:lvl4pPr marL="2742651" indent="0" algn="ctr">
              <a:buNone/>
              <a:defRPr sz="3199"/>
            </a:lvl4pPr>
            <a:lvl5pPr marL="3656868" indent="0" algn="ctr">
              <a:buNone/>
              <a:defRPr sz="3199"/>
            </a:lvl5pPr>
            <a:lvl6pPr marL="4571086" indent="0" algn="ctr">
              <a:buNone/>
              <a:defRPr sz="3199"/>
            </a:lvl6pPr>
            <a:lvl7pPr marL="5485303" indent="0" algn="ctr">
              <a:buNone/>
              <a:defRPr sz="3199"/>
            </a:lvl7pPr>
            <a:lvl8pPr marL="6399520" indent="0" algn="ctr">
              <a:buNone/>
              <a:defRPr sz="3199"/>
            </a:lvl8pPr>
            <a:lvl9pPr marL="7313737" indent="0" algn="ctr">
              <a:buNone/>
              <a:defRPr sz="3199"/>
            </a:lvl9pPr>
          </a:lstStyle>
          <a:p>
            <a:r>
              <a:rPr lang="vi-VN" dirty="0"/>
              <a:t>Click to edit Master subtitle style</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42963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441375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6392" y="730250"/>
            <a:ext cx="5256773" cy="11623676"/>
          </a:xfrm>
        </p:spPr>
        <p:txBody>
          <a:bodyPr vert="eaVert"/>
          <a:lstStyle/>
          <a:p>
            <a:r>
              <a:rPr lang="vi-VN" dirty="0"/>
              <a:t>Click to edit Master title style</a:t>
            </a:r>
            <a:endParaRPr lang="en-US" dirty="0"/>
          </a:p>
        </p:txBody>
      </p:sp>
      <p:sp>
        <p:nvSpPr>
          <p:cNvPr id="3" name="Vertical Text Placeholder 2"/>
          <p:cNvSpPr>
            <a:spLocks noGrp="1"/>
          </p:cNvSpPr>
          <p:nvPr>
            <p:ph type="body" orient="vert" idx="1"/>
          </p:nvPr>
        </p:nvSpPr>
        <p:spPr>
          <a:xfrm>
            <a:off x="1676073" y="730250"/>
            <a:ext cx="15465579" cy="11623676"/>
          </a:xfrm>
        </p:spPr>
        <p:txBody>
          <a:bodyPr vert="eaVert"/>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796503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Rectangle 2"/>
          <p:cNvSpPr/>
          <p:nvPr userDrawn="1"/>
        </p:nvSpPr>
        <p:spPr>
          <a:xfrm>
            <a:off x="0" y="0"/>
            <a:ext cx="24379238"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Picture Placeholder 13"/>
          <p:cNvSpPr>
            <a:spLocks noGrp="1"/>
          </p:cNvSpPr>
          <p:nvPr>
            <p:ph type="pic" sz="quarter" idx="13"/>
          </p:nvPr>
        </p:nvSpPr>
        <p:spPr>
          <a:xfrm>
            <a:off x="0" y="0"/>
            <a:ext cx="24424961" cy="13716000"/>
          </a:xfrm>
          <a:effectLst/>
        </p:spPr>
        <p:txBody>
          <a:bodyPr>
            <a:normAutofit/>
          </a:bodyPr>
          <a:lstStyle>
            <a:lvl1pPr marL="0" indent="0">
              <a:buNone/>
              <a:defRPr sz="4199">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568315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Content Placeholder 2"/>
          <p:cNvSpPr>
            <a:spLocks noGrp="1"/>
          </p:cNvSpPr>
          <p:nvPr>
            <p:ph idx="1"/>
          </p:nvPr>
        </p:nvSpPr>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812939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375" y="3419477"/>
            <a:ext cx="21027093" cy="5705474"/>
          </a:xfrm>
        </p:spPr>
        <p:txBody>
          <a:bodyPr anchor="b"/>
          <a:lstStyle>
            <a:lvl1pPr>
              <a:defRPr sz="11998"/>
            </a:lvl1pPr>
          </a:lstStyle>
          <a:p>
            <a:r>
              <a:rPr lang="vi-VN" dirty="0"/>
              <a:t>Click to edit Master title style</a:t>
            </a:r>
            <a:endParaRPr lang="en-US" dirty="0"/>
          </a:p>
        </p:txBody>
      </p:sp>
      <p:sp>
        <p:nvSpPr>
          <p:cNvPr id="3" name="Text Placeholder 2"/>
          <p:cNvSpPr>
            <a:spLocks noGrp="1"/>
          </p:cNvSpPr>
          <p:nvPr>
            <p:ph type="body" idx="1"/>
          </p:nvPr>
        </p:nvSpPr>
        <p:spPr>
          <a:xfrm>
            <a:off x="1663375" y="9178927"/>
            <a:ext cx="21027093" cy="3000374"/>
          </a:xfrm>
        </p:spPr>
        <p:txBody>
          <a:bodyPr/>
          <a:lstStyle>
            <a:lvl1pPr marL="0" indent="0">
              <a:buNone/>
              <a:defRPr sz="4799">
                <a:solidFill>
                  <a:schemeClr val="tx1">
                    <a:tint val="75000"/>
                  </a:schemeClr>
                </a:solidFill>
              </a:defRPr>
            </a:lvl1pPr>
            <a:lvl2pPr marL="914217" indent="0">
              <a:buNone/>
              <a:defRPr sz="3999">
                <a:solidFill>
                  <a:schemeClr val="tx1">
                    <a:tint val="75000"/>
                  </a:schemeClr>
                </a:solidFill>
              </a:defRPr>
            </a:lvl2pPr>
            <a:lvl3pPr marL="1828434" indent="0">
              <a:buNone/>
              <a:defRPr sz="3599">
                <a:solidFill>
                  <a:schemeClr val="tx1">
                    <a:tint val="75000"/>
                  </a:schemeClr>
                </a:solidFill>
              </a:defRPr>
            </a:lvl3pPr>
            <a:lvl4pPr marL="2742651" indent="0">
              <a:buNone/>
              <a:defRPr sz="3199">
                <a:solidFill>
                  <a:schemeClr val="tx1">
                    <a:tint val="75000"/>
                  </a:schemeClr>
                </a:solidFill>
              </a:defRPr>
            </a:lvl4pPr>
            <a:lvl5pPr marL="3656868" indent="0">
              <a:buNone/>
              <a:defRPr sz="3199">
                <a:solidFill>
                  <a:schemeClr val="tx1">
                    <a:tint val="75000"/>
                  </a:schemeClr>
                </a:solidFill>
              </a:defRPr>
            </a:lvl5pPr>
            <a:lvl6pPr marL="4571086" indent="0">
              <a:buNone/>
              <a:defRPr sz="3199">
                <a:solidFill>
                  <a:schemeClr val="tx1">
                    <a:tint val="75000"/>
                  </a:schemeClr>
                </a:solidFill>
              </a:defRPr>
            </a:lvl6pPr>
            <a:lvl7pPr marL="5485303" indent="0">
              <a:buNone/>
              <a:defRPr sz="3199">
                <a:solidFill>
                  <a:schemeClr val="tx1">
                    <a:tint val="75000"/>
                  </a:schemeClr>
                </a:solidFill>
              </a:defRPr>
            </a:lvl7pPr>
            <a:lvl8pPr marL="6399520" indent="0">
              <a:buNone/>
              <a:defRPr sz="3199">
                <a:solidFill>
                  <a:schemeClr val="tx1">
                    <a:tint val="75000"/>
                  </a:schemeClr>
                </a:solidFill>
              </a:defRPr>
            </a:lvl8pPr>
            <a:lvl9pPr marL="7313737" indent="0">
              <a:buNone/>
              <a:defRPr sz="3199">
                <a:solidFill>
                  <a:schemeClr val="tx1">
                    <a:tint val="75000"/>
                  </a:schemeClr>
                </a:solidFill>
              </a:defRPr>
            </a:lvl9pPr>
          </a:lstStyle>
          <a:p>
            <a:pPr lvl="0"/>
            <a:r>
              <a:rPr lang="vi-VN" dirty="0"/>
              <a:t>Click to edit Master text styles</a:t>
            </a:r>
          </a:p>
        </p:txBody>
      </p:sp>
      <p:sp>
        <p:nvSpPr>
          <p:cNvPr id="4" name="Date Placeholder 3"/>
          <p:cNvSpPr>
            <a:spLocks noGrp="1"/>
          </p:cNvSpPr>
          <p:nvPr>
            <p:ph type="dt" sz="half" idx="10"/>
          </p:nvPr>
        </p:nvSpPr>
        <p:spPr/>
        <p:txBody>
          <a:bodyPr/>
          <a:lstStyle/>
          <a:p>
            <a:fld id="{BA415874-DB38-4F22-816A-E959CF75824C}"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58331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Content Placeholder 2"/>
          <p:cNvSpPr>
            <a:spLocks noGrp="1"/>
          </p:cNvSpPr>
          <p:nvPr>
            <p:ph sz="half" idx="1"/>
          </p:nvPr>
        </p:nvSpPr>
        <p:spPr>
          <a:xfrm>
            <a:off x="1676073" y="3651250"/>
            <a:ext cx="10361176" cy="87026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Content Placeholder 3"/>
          <p:cNvSpPr>
            <a:spLocks noGrp="1"/>
          </p:cNvSpPr>
          <p:nvPr>
            <p:ph sz="half" idx="2"/>
          </p:nvPr>
        </p:nvSpPr>
        <p:spPr>
          <a:xfrm>
            <a:off x="12341989" y="3651250"/>
            <a:ext cx="10361176" cy="87026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5" name="Date Placeholder 4"/>
          <p:cNvSpPr>
            <a:spLocks noGrp="1"/>
          </p:cNvSpPr>
          <p:nvPr>
            <p:ph type="dt" sz="half" idx="10"/>
          </p:nvPr>
        </p:nvSpPr>
        <p:spPr/>
        <p:txBody>
          <a:bodyPr/>
          <a:lstStyle/>
          <a:p>
            <a:fld id="{BA415874-DB38-4F22-816A-E959CF75824C}"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37310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248" y="730251"/>
            <a:ext cx="21027093" cy="2651126"/>
          </a:xfrm>
        </p:spPr>
        <p:txBody>
          <a:bodyPr/>
          <a:lstStyle/>
          <a:p>
            <a:r>
              <a:rPr lang="vi-VN" dirty="0"/>
              <a:t>Click to edit Master title style</a:t>
            </a:r>
            <a:endParaRPr lang="en-US" dirty="0"/>
          </a:p>
        </p:txBody>
      </p:sp>
      <p:sp>
        <p:nvSpPr>
          <p:cNvPr id="3" name="Text Placeholder 2"/>
          <p:cNvSpPr>
            <a:spLocks noGrp="1"/>
          </p:cNvSpPr>
          <p:nvPr>
            <p:ph type="body" idx="1"/>
          </p:nvPr>
        </p:nvSpPr>
        <p:spPr>
          <a:xfrm>
            <a:off x="1679249" y="3362326"/>
            <a:ext cx="10313559" cy="1647824"/>
          </a:xfrm>
        </p:spPr>
        <p:txBody>
          <a:bodyPr anchor="b"/>
          <a:lstStyle>
            <a:lvl1pPr marL="0" indent="0">
              <a:buNone/>
              <a:defRPr sz="4799" b="1"/>
            </a:lvl1pPr>
            <a:lvl2pPr marL="914217" indent="0">
              <a:buNone/>
              <a:defRPr sz="3999" b="1"/>
            </a:lvl2pPr>
            <a:lvl3pPr marL="1828434" indent="0">
              <a:buNone/>
              <a:defRPr sz="3599" b="1"/>
            </a:lvl3pPr>
            <a:lvl4pPr marL="2742651" indent="0">
              <a:buNone/>
              <a:defRPr sz="3199" b="1"/>
            </a:lvl4pPr>
            <a:lvl5pPr marL="3656868" indent="0">
              <a:buNone/>
              <a:defRPr sz="3199" b="1"/>
            </a:lvl5pPr>
            <a:lvl6pPr marL="4571086" indent="0">
              <a:buNone/>
              <a:defRPr sz="3199" b="1"/>
            </a:lvl6pPr>
            <a:lvl7pPr marL="5485303" indent="0">
              <a:buNone/>
              <a:defRPr sz="3199" b="1"/>
            </a:lvl7pPr>
            <a:lvl8pPr marL="6399520" indent="0">
              <a:buNone/>
              <a:defRPr sz="3199" b="1"/>
            </a:lvl8pPr>
            <a:lvl9pPr marL="7313737" indent="0">
              <a:buNone/>
              <a:defRPr sz="3199" b="1"/>
            </a:lvl9pPr>
          </a:lstStyle>
          <a:p>
            <a:pPr lvl="0"/>
            <a:r>
              <a:rPr lang="vi-VN" dirty="0"/>
              <a:t>Click to edit Master text styles</a:t>
            </a:r>
          </a:p>
        </p:txBody>
      </p:sp>
      <p:sp>
        <p:nvSpPr>
          <p:cNvPr id="4" name="Content Placeholder 3"/>
          <p:cNvSpPr>
            <a:spLocks noGrp="1"/>
          </p:cNvSpPr>
          <p:nvPr>
            <p:ph sz="half" idx="2"/>
          </p:nvPr>
        </p:nvSpPr>
        <p:spPr>
          <a:xfrm>
            <a:off x="1679249" y="5010150"/>
            <a:ext cx="10313559" cy="73691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5" name="Text Placeholder 4"/>
          <p:cNvSpPr>
            <a:spLocks noGrp="1"/>
          </p:cNvSpPr>
          <p:nvPr>
            <p:ph type="body" sz="quarter" idx="3"/>
          </p:nvPr>
        </p:nvSpPr>
        <p:spPr>
          <a:xfrm>
            <a:off x="12341989" y="3362326"/>
            <a:ext cx="10364352" cy="1647824"/>
          </a:xfrm>
        </p:spPr>
        <p:txBody>
          <a:bodyPr anchor="b"/>
          <a:lstStyle>
            <a:lvl1pPr marL="0" indent="0">
              <a:buNone/>
              <a:defRPr sz="4799" b="1"/>
            </a:lvl1pPr>
            <a:lvl2pPr marL="914217" indent="0">
              <a:buNone/>
              <a:defRPr sz="3999" b="1"/>
            </a:lvl2pPr>
            <a:lvl3pPr marL="1828434" indent="0">
              <a:buNone/>
              <a:defRPr sz="3599" b="1"/>
            </a:lvl3pPr>
            <a:lvl4pPr marL="2742651" indent="0">
              <a:buNone/>
              <a:defRPr sz="3199" b="1"/>
            </a:lvl4pPr>
            <a:lvl5pPr marL="3656868" indent="0">
              <a:buNone/>
              <a:defRPr sz="3199" b="1"/>
            </a:lvl5pPr>
            <a:lvl6pPr marL="4571086" indent="0">
              <a:buNone/>
              <a:defRPr sz="3199" b="1"/>
            </a:lvl6pPr>
            <a:lvl7pPr marL="5485303" indent="0">
              <a:buNone/>
              <a:defRPr sz="3199" b="1"/>
            </a:lvl7pPr>
            <a:lvl8pPr marL="6399520" indent="0">
              <a:buNone/>
              <a:defRPr sz="3199" b="1"/>
            </a:lvl8pPr>
            <a:lvl9pPr marL="7313737" indent="0">
              <a:buNone/>
              <a:defRPr sz="3199" b="1"/>
            </a:lvl9pPr>
          </a:lstStyle>
          <a:p>
            <a:pPr lvl="0"/>
            <a:r>
              <a:rPr lang="vi-VN" dirty="0"/>
              <a:t>Click to edit Master text styles</a:t>
            </a:r>
          </a:p>
        </p:txBody>
      </p:sp>
      <p:sp>
        <p:nvSpPr>
          <p:cNvPr id="6" name="Content Placeholder 5"/>
          <p:cNvSpPr>
            <a:spLocks noGrp="1"/>
          </p:cNvSpPr>
          <p:nvPr>
            <p:ph sz="quarter" idx="4"/>
          </p:nvPr>
        </p:nvSpPr>
        <p:spPr>
          <a:xfrm>
            <a:off x="12341989" y="5010150"/>
            <a:ext cx="10364352" cy="73691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7" name="Date Placeholder 6"/>
          <p:cNvSpPr>
            <a:spLocks noGrp="1"/>
          </p:cNvSpPr>
          <p:nvPr>
            <p:ph type="dt" sz="half" idx="10"/>
          </p:nvPr>
        </p:nvSpPr>
        <p:spPr/>
        <p:txBody>
          <a:bodyPr/>
          <a:lstStyle/>
          <a:p>
            <a:fld id="{BA415874-DB38-4F22-816A-E959CF75824C}" type="datetimeFigureOut">
              <a:rPr lang="en-US" smtClean="0"/>
              <a:t>8/13/2018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84666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Date Placeholder 2"/>
          <p:cNvSpPr>
            <a:spLocks noGrp="1"/>
          </p:cNvSpPr>
          <p:nvPr>
            <p:ph type="dt" sz="half" idx="10"/>
          </p:nvPr>
        </p:nvSpPr>
        <p:spPr/>
        <p:txBody>
          <a:bodyPr/>
          <a:lstStyle/>
          <a:p>
            <a:fld id="{BA415874-DB38-4F22-816A-E959CF75824C}" type="datetimeFigureOut">
              <a:rPr lang="en-US" smtClean="0"/>
              <a:t>8/13/2018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66977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415874-DB38-4F22-816A-E959CF75824C}" type="datetimeFigureOut">
              <a:rPr lang="en-US" smtClean="0"/>
              <a:t>8/13/2018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94069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249" y="914400"/>
            <a:ext cx="7862938" cy="3200400"/>
          </a:xfrm>
        </p:spPr>
        <p:txBody>
          <a:bodyPr anchor="b"/>
          <a:lstStyle>
            <a:lvl1pPr>
              <a:defRPr sz="6399"/>
            </a:lvl1pPr>
          </a:lstStyle>
          <a:p>
            <a:r>
              <a:rPr lang="vi-VN" dirty="0"/>
              <a:t>Click to edit Master title style</a:t>
            </a:r>
            <a:endParaRPr lang="en-US" dirty="0"/>
          </a:p>
        </p:txBody>
      </p:sp>
      <p:sp>
        <p:nvSpPr>
          <p:cNvPr id="3" name="Content Placeholder 2"/>
          <p:cNvSpPr>
            <a:spLocks noGrp="1"/>
          </p:cNvSpPr>
          <p:nvPr>
            <p:ph idx="1"/>
          </p:nvPr>
        </p:nvSpPr>
        <p:spPr>
          <a:xfrm>
            <a:off x="10364352" y="1974851"/>
            <a:ext cx="12341989" cy="9747250"/>
          </a:xfrm>
        </p:spPr>
        <p:txBody>
          <a:bodyPr/>
          <a:lstStyle>
            <a:lvl1pPr>
              <a:defRPr sz="6399"/>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Text Placeholder 3"/>
          <p:cNvSpPr>
            <a:spLocks noGrp="1"/>
          </p:cNvSpPr>
          <p:nvPr>
            <p:ph type="body" sz="half" idx="2"/>
          </p:nvPr>
        </p:nvSpPr>
        <p:spPr>
          <a:xfrm>
            <a:off x="1679249" y="4114800"/>
            <a:ext cx="7862938" cy="7623176"/>
          </a:xfrm>
        </p:spPr>
        <p:txBody>
          <a:bodyPr/>
          <a:lstStyle>
            <a:lvl1pPr marL="0" indent="0">
              <a:buNone/>
              <a:defRPr sz="3199"/>
            </a:lvl1pPr>
            <a:lvl2pPr marL="914217" indent="0">
              <a:buNone/>
              <a:defRPr sz="2799"/>
            </a:lvl2pPr>
            <a:lvl3pPr marL="1828434" indent="0">
              <a:buNone/>
              <a:defRPr sz="2400"/>
            </a:lvl3pPr>
            <a:lvl4pPr marL="2742651" indent="0">
              <a:buNone/>
              <a:defRPr sz="2000"/>
            </a:lvl4pPr>
            <a:lvl5pPr marL="3656868" indent="0">
              <a:buNone/>
              <a:defRPr sz="2000"/>
            </a:lvl5pPr>
            <a:lvl6pPr marL="4571086" indent="0">
              <a:buNone/>
              <a:defRPr sz="2000"/>
            </a:lvl6pPr>
            <a:lvl7pPr marL="5485303" indent="0">
              <a:buNone/>
              <a:defRPr sz="2000"/>
            </a:lvl7pPr>
            <a:lvl8pPr marL="6399520" indent="0">
              <a:buNone/>
              <a:defRPr sz="2000"/>
            </a:lvl8pPr>
            <a:lvl9pPr marL="7313737" indent="0">
              <a:buNone/>
              <a:defRPr sz="2000"/>
            </a:lvl9pPr>
          </a:lstStyle>
          <a:p>
            <a:pPr lvl="0"/>
            <a:r>
              <a:rPr lang="vi-VN" dirty="0"/>
              <a:t>Click to edit Master text styles</a:t>
            </a:r>
          </a:p>
        </p:txBody>
      </p:sp>
      <p:sp>
        <p:nvSpPr>
          <p:cNvPr id="5" name="Date Placeholder 4"/>
          <p:cNvSpPr>
            <a:spLocks noGrp="1"/>
          </p:cNvSpPr>
          <p:nvPr>
            <p:ph type="dt" sz="half" idx="10"/>
          </p:nvPr>
        </p:nvSpPr>
        <p:spPr/>
        <p:txBody>
          <a:bodyPr/>
          <a:lstStyle/>
          <a:p>
            <a:fld id="{BA415874-DB38-4F22-816A-E959CF75824C}"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333050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249" y="914400"/>
            <a:ext cx="7862938" cy="3200400"/>
          </a:xfrm>
        </p:spPr>
        <p:txBody>
          <a:bodyPr anchor="b"/>
          <a:lstStyle>
            <a:lvl1pPr>
              <a:defRPr sz="6399"/>
            </a:lvl1pPr>
          </a:lstStyle>
          <a:p>
            <a:r>
              <a:rPr lang="vi-VN" dirty="0"/>
              <a:t>Click to edit Master title style</a:t>
            </a:r>
            <a:endParaRPr lang="en-US" dirty="0"/>
          </a:p>
        </p:txBody>
      </p:sp>
      <p:sp>
        <p:nvSpPr>
          <p:cNvPr id="3" name="Picture Placeholder 2"/>
          <p:cNvSpPr>
            <a:spLocks noGrp="1" noChangeAspect="1"/>
          </p:cNvSpPr>
          <p:nvPr>
            <p:ph type="pic" idx="1"/>
          </p:nvPr>
        </p:nvSpPr>
        <p:spPr>
          <a:xfrm>
            <a:off x="10364352" y="1974851"/>
            <a:ext cx="12341989" cy="9747250"/>
          </a:xfrm>
        </p:spPr>
        <p:txBody>
          <a:bodyPr anchor="t"/>
          <a:lstStyle>
            <a:lvl1pPr marL="0" indent="0">
              <a:buNone/>
              <a:defRPr sz="6399"/>
            </a:lvl1pPr>
            <a:lvl2pPr marL="914217" indent="0">
              <a:buNone/>
              <a:defRPr sz="5599"/>
            </a:lvl2pPr>
            <a:lvl3pPr marL="1828434" indent="0">
              <a:buNone/>
              <a:defRPr sz="4799"/>
            </a:lvl3pPr>
            <a:lvl4pPr marL="2742651" indent="0">
              <a:buNone/>
              <a:defRPr sz="3999"/>
            </a:lvl4pPr>
            <a:lvl5pPr marL="3656868" indent="0">
              <a:buNone/>
              <a:defRPr sz="3999"/>
            </a:lvl5pPr>
            <a:lvl6pPr marL="4571086" indent="0">
              <a:buNone/>
              <a:defRPr sz="3999"/>
            </a:lvl6pPr>
            <a:lvl7pPr marL="5485303" indent="0">
              <a:buNone/>
              <a:defRPr sz="3999"/>
            </a:lvl7pPr>
            <a:lvl8pPr marL="6399520" indent="0">
              <a:buNone/>
              <a:defRPr sz="3999"/>
            </a:lvl8pPr>
            <a:lvl9pPr marL="7313737" indent="0">
              <a:buNone/>
              <a:defRPr sz="3999"/>
            </a:lvl9pPr>
          </a:lstStyle>
          <a:p>
            <a:r>
              <a:rPr lang="vi-VN" dirty="0"/>
              <a:t>Drag picture to placeholder or click icon to add</a:t>
            </a:r>
            <a:endParaRPr lang="en-US" dirty="0"/>
          </a:p>
        </p:txBody>
      </p:sp>
      <p:sp>
        <p:nvSpPr>
          <p:cNvPr id="4" name="Text Placeholder 3"/>
          <p:cNvSpPr>
            <a:spLocks noGrp="1"/>
          </p:cNvSpPr>
          <p:nvPr>
            <p:ph type="body" sz="half" idx="2"/>
          </p:nvPr>
        </p:nvSpPr>
        <p:spPr>
          <a:xfrm>
            <a:off x="1679249" y="4114800"/>
            <a:ext cx="7862938" cy="7623176"/>
          </a:xfrm>
        </p:spPr>
        <p:txBody>
          <a:bodyPr/>
          <a:lstStyle>
            <a:lvl1pPr marL="0" indent="0">
              <a:buNone/>
              <a:defRPr sz="3199"/>
            </a:lvl1pPr>
            <a:lvl2pPr marL="914217" indent="0">
              <a:buNone/>
              <a:defRPr sz="2799"/>
            </a:lvl2pPr>
            <a:lvl3pPr marL="1828434" indent="0">
              <a:buNone/>
              <a:defRPr sz="2400"/>
            </a:lvl3pPr>
            <a:lvl4pPr marL="2742651" indent="0">
              <a:buNone/>
              <a:defRPr sz="2000"/>
            </a:lvl4pPr>
            <a:lvl5pPr marL="3656868" indent="0">
              <a:buNone/>
              <a:defRPr sz="2000"/>
            </a:lvl5pPr>
            <a:lvl6pPr marL="4571086" indent="0">
              <a:buNone/>
              <a:defRPr sz="2000"/>
            </a:lvl6pPr>
            <a:lvl7pPr marL="5485303" indent="0">
              <a:buNone/>
              <a:defRPr sz="2000"/>
            </a:lvl7pPr>
            <a:lvl8pPr marL="6399520" indent="0">
              <a:buNone/>
              <a:defRPr sz="2000"/>
            </a:lvl8pPr>
            <a:lvl9pPr marL="7313737" indent="0">
              <a:buNone/>
              <a:defRPr sz="2000"/>
            </a:lvl9pPr>
          </a:lstStyle>
          <a:p>
            <a:pPr lvl="0"/>
            <a:r>
              <a:rPr lang="vi-VN" dirty="0"/>
              <a:t>Click to edit Master text styles</a:t>
            </a:r>
          </a:p>
        </p:txBody>
      </p:sp>
      <p:sp>
        <p:nvSpPr>
          <p:cNvPr id="5" name="Date Placeholder 4"/>
          <p:cNvSpPr>
            <a:spLocks noGrp="1"/>
          </p:cNvSpPr>
          <p:nvPr>
            <p:ph type="dt" sz="half" idx="10"/>
          </p:nvPr>
        </p:nvSpPr>
        <p:spPr/>
        <p:txBody>
          <a:bodyPr/>
          <a:lstStyle/>
          <a:p>
            <a:fld id="{BA415874-DB38-4F22-816A-E959CF75824C}"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202829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073" y="730251"/>
            <a:ext cx="21027093" cy="2651126"/>
          </a:xfrm>
          <a:prstGeom prst="rect">
            <a:avLst/>
          </a:prstGeom>
        </p:spPr>
        <p:txBody>
          <a:bodyPr vert="horz" lIns="91440" tIns="45720" rIns="91440" bIns="45720" rtlCol="0" anchor="ctr">
            <a:normAutofit/>
          </a:bodyPr>
          <a:lstStyle/>
          <a:p>
            <a:r>
              <a:rPr lang="vi-VN" dirty="0"/>
              <a:t>Click to edit Master title style</a:t>
            </a:r>
            <a:endParaRPr lang="en-US" dirty="0"/>
          </a:p>
        </p:txBody>
      </p:sp>
      <p:sp>
        <p:nvSpPr>
          <p:cNvPr id="3" name="Text Placeholder 2"/>
          <p:cNvSpPr>
            <a:spLocks noGrp="1"/>
          </p:cNvSpPr>
          <p:nvPr>
            <p:ph type="body" idx="1"/>
          </p:nvPr>
        </p:nvSpPr>
        <p:spPr>
          <a:xfrm>
            <a:off x="1676073" y="3651250"/>
            <a:ext cx="21027093" cy="8702676"/>
          </a:xfrm>
          <a:prstGeom prst="rect">
            <a:avLst/>
          </a:prstGeom>
        </p:spPr>
        <p:txBody>
          <a:bodyPr vert="horz" lIns="91440" tIns="45720" rIns="91440" bIns="45720" rtlCol="0">
            <a:normAutofit/>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2"/>
          </p:nvPr>
        </p:nvSpPr>
        <p:spPr>
          <a:xfrm>
            <a:off x="1676072" y="12712701"/>
            <a:ext cx="5485329"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BA415874-DB38-4F22-816A-E959CF75824C}" type="datetimeFigureOut">
              <a:rPr lang="en-US" smtClean="0"/>
              <a:t>8/13/2018</a:t>
            </a:fld>
            <a:endParaRPr lang="en-US"/>
          </a:p>
        </p:txBody>
      </p:sp>
      <p:sp>
        <p:nvSpPr>
          <p:cNvPr id="5" name="Footer Placeholder 4"/>
          <p:cNvSpPr>
            <a:spLocks noGrp="1"/>
          </p:cNvSpPr>
          <p:nvPr>
            <p:ph type="ftr" sz="quarter" idx="3"/>
          </p:nvPr>
        </p:nvSpPr>
        <p:spPr>
          <a:xfrm>
            <a:off x="8075623" y="12712701"/>
            <a:ext cx="8227993"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17837" y="12712701"/>
            <a:ext cx="5485329"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62A92441-98AD-4573-9393-3D17F2B1C332}" type="slidenum">
              <a:rPr lang="en-US" smtClean="0"/>
              <a:t>‹#›</a:t>
            </a:fld>
            <a:endParaRPr lang="en-US"/>
          </a:p>
        </p:txBody>
      </p:sp>
    </p:spTree>
    <p:extLst>
      <p:ext uri="{BB962C8B-B14F-4D97-AF65-F5344CB8AC3E}">
        <p14:creationId xmlns:p14="http://schemas.microsoft.com/office/powerpoint/2010/main" val="139805130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1828434"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8.png"/><Relationship Id="rId21" Type="http://schemas.openxmlformats.org/officeDocument/2006/relationships/image" Target="../media/image54.png"/><Relationship Id="rId7" Type="http://schemas.openxmlformats.org/officeDocument/2006/relationships/image" Target="../media/image42.jpeg"/><Relationship Id="rId12" Type="http://schemas.openxmlformats.org/officeDocument/2006/relationships/image" Target="../media/image36.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image" Target="../media/image37.png"/><Relationship Id="rId16" Type="http://schemas.openxmlformats.org/officeDocument/2006/relationships/image" Target="../media/image49.jpeg"/><Relationship Id="rId20"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35.png"/><Relationship Id="rId24" Type="http://schemas.openxmlformats.org/officeDocument/2006/relationships/image" Target="../media/image57.jpeg"/><Relationship Id="rId5" Type="http://schemas.openxmlformats.org/officeDocument/2006/relationships/image" Target="../media/image40.jpe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5.png"/><Relationship Id="rId19" Type="http://schemas.openxmlformats.org/officeDocument/2006/relationships/image" Target="../media/image52.jpeg"/><Relationship Id="rId4" Type="http://schemas.openxmlformats.org/officeDocument/2006/relationships/image" Target="../media/image39.jpeg"/><Relationship Id="rId9" Type="http://schemas.openxmlformats.org/officeDocument/2006/relationships/image" Target="../media/image44.jpe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75.jpeg"/><Relationship Id="rId4" Type="http://schemas.openxmlformats.org/officeDocument/2006/relationships/image" Target="../media/image74.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jpg"/><Relationship Id="rId11" Type="http://schemas.openxmlformats.org/officeDocument/2006/relationships/image" Target="../media/image36.png"/><Relationship Id="rId5" Type="http://schemas.openxmlformats.org/officeDocument/2006/relationships/image" Target="../media/image29.jpeg"/><Relationship Id="rId10" Type="http://schemas.openxmlformats.org/officeDocument/2006/relationships/image" Target="../media/image35.png"/><Relationship Id="rId4" Type="http://schemas.openxmlformats.org/officeDocument/2006/relationships/image" Target="../media/image28.jpe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image" Target="../media/image86.jp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jpeg"/><Relationship Id="rId9" Type="http://schemas.openxmlformats.org/officeDocument/2006/relationships/image" Target="../media/image93.jpe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03.png"/><Relationship Id="rId4" Type="http://schemas.openxmlformats.org/officeDocument/2006/relationships/image" Target="../media/image23.jpeg"/></Relationships>
</file>

<file path=ppt/slides/_rels/slide43.xml.rels><?xml version="1.0" encoding="UTF-8" standalone="yes"?>
<Relationships xmlns="http://schemas.openxmlformats.org/package/2006/relationships"><Relationship Id="rId8" Type="http://schemas.openxmlformats.org/officeDocument/2006/relationships/image" Target="../media/image108.JPG"/><Relationship Id="rId3" Type="http://schemas.openxmlformats.org/officeDocument/2006/relationships/image" Target="../media/image104.png"/><Relationship Id="rId7" Type="http://schemas.microsoft.com/office/2007/relationships/hdphoto" Target="../media/hdphoto7.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0.jpe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9.png"/><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107.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8.JPG"/></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10.jpe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image" Target="../media/image115.jpg"/><Relationship Id="rId5" Type="http://schemas.openxmlformats.org/officeDocument/2006/relationships/image" Target="../media/image114.jp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jpg"/><Relationship Id="rId5" Type="http://schemas.openxmlformats.org/officeDocument/2006/relationships/image" Target="../media/image119.jpg"/><Relationship Id="rId4" Type="http://schemas.openxmlformats.org/officeDocument/2006/relationships/image" Target="../media/image118.png"/></Relationships>
</file>

<file path=ppt/slides/_rels/slide5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4.emf"/><Relationship Id="rId5" Type="http://schemas.openxmlformats.org/officeDocument/2006/relationships/image" Target="../media/image123.png"/><Relationship Id="rId4" Type="http://schemas.openxmlformats.org/officeDocument/2006/relationships/image" Target="../media/image122.tiff"/></Relationships>
</file>

<file path=ppt/slides/_rels/slide58.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jpg"/><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32.jpg"/><Relationship Id="rId5" Type="http://schemas.openxmlformats.org/officeDocument/2006/relationships/image" Target="../media/image131.jpg"/><Relationship Id="rId4" Type="http://schemas.openxmlformats.org/officeDocument/2006/relationships/image" Target="../media/image130.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emf"/></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6.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4.jpeg"/><Relationship Id="rId7" Type="http://schemas.openxmlformats.org/officeDocument/2006/relationships/image" Target="../media/image147.jp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46.jpg"/><Relationship Id="rId5" Type="http://schemas.openxmlformats.org/officeDocument/2006/relationships/image" Target="../media/image145.jp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47.jpg"/><Relationship Id="rId5" Type="http://schemas.openxmlformats.org/officeDocument/2006/relationships/image" Target="../media/image146.jpg"/><Relationship Id="rId4" Type="http://schemas.openxmlformats.org/officeDocument/2006/relationships/image" Target="../media/image145.jp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jpg"/><Relationship Id="rId4" Type="http://schemas.openxmlformats.org/officeDocument/2006/relationships/image" Target="../media/image149.jpg"/></Relationships>
</file>

<file path=ppt/slides/_rels/slide79.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emf"/><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57.emf"/><Relationship Id="rId5" Type="http://schemas.openxmlformats.org/officeDocument/2006/relationships/image" Target="../media/image156.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60.jpeg"/><Relationship Id="rId4" Type="http://schemas.openxmlformats.org/officeDocument/2006/relationships/image" Target="../media/image159.pn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61.jpg"/></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1.jpeg"/><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9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99AA18F-B182-2945-9C10-882A36249D93}"/>
              </a:ext>
            </a:extLst>
          </p:cNvPr>
          <p:cNvCxnSpPr>
            <a:cxnSpLocks/>
          </p:cNvCxnSpPr>
          <p:nvPr/>
        </p:nvCxnSpPr>
        <p:spPr>
          <a:xfrm flipV="1">
            <a:off x="3460449" y="4506083"/>
            <a:ext cx="18148845" cy="16865"/>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BEA24291-8DC7-A24F-9A03-A3A6964FCEE5}"/>
              </a:ext>
            </a:extLst>
          </p:cNvPr>
          <p:cNvCxnSpPr>
            <a:cxnSpLocks/>
          </p:cNvCxnSpPr>
          <p:nvPr/>
        </p:nvCxnSpPr>
        <p:spPr>
          <a:xfrm>
            <a:off x="3460448" y="453233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3B7365F-78E5-3A41-9BBA-7B58D5206ABB}"/>
              </a:ext>
            </a:extLst>
          </p:cNvPr>
          <p:cNvSpPr/>
          <p:nvPr/>
        </p:nvSpPr>
        <p:spPr>
          <a:xfrm>
            <a:off x="10256714" y="3304860"/>
            <a:ext cx="3705130" cy="726970"/>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3199" dirty="0">
                <a:latin typeface="Montserrat" charset="0"/>
                <a:ea typeface="Montserrat" charset="0"/>
                <a:cs typeface="Montserrat" charset="0"/>
              </a:rPr>
              <a:t>Home</a:t>
            </a:r>
            <a:endParaRPr lang="en-US" sz="3199" dirty="0">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id="{D3F36A45-312B-DA4E-A063-AD937A75A061}"/>
              </a:ext>
            </a:extLst>
          </p:cNvPr>
          <p:cNvSpPr/>
          <p:nvPr/>
        </p:nvSpPr>
        <p:spPr>
          <a:xfrm>
            <a:off x="2297739" y="5435545"/>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400" dirty="0">
                <a:solidFill>
                  <a:schemeClr val="bg1"/>
                </a:solidFill>
                <a:latin typeface="Montserrat" charset="0"/>
                <a:ea typeface="Montserrat" charset="0"/>
                <a:cs typeface="Montserrat" charset="0"/>
              </a:rPr>
              <a:t>Mibrand Vietnam</a:t>
            </a:r>
            <a:endParaRPr lang="en-US" sz="2400" dirty="0">
              <a:solidFill>
                <a:schemeClr val="bg1"/>
              </a:solidFill>
              <a:latin typeface="Montserrat" charset="0"/>
              <a:ea typeface="Montserrat" charset="0"/>
              <a:cs typeface="Montserrat" charset="0"/>
            </a:endParaRPr>
          </a:p>
        </p:txBody>
      </p:sp>
      <p:cxnSp>
        <p:nvCxnSpPr>
          <p:cNvPr id="15" name="Straight Connector 14">
            <a:extLst>
              <a:ext uri="{FF2B5EF4-FFF2-40B4-BE49-F238E27FC236}">
                <a16:creationId xmlns:a16="http://schemas.microsoft.com/office/drawing/2014/main" id="{7B4C202E-69E1-5A4A-8CF5-7A9127DF1255}"/>
              </a:ext>
            </a:extLst>
          </p:cNvPr>
          <p:cNvCxnSpPr>
            <a:cxnSpLocks/>
          </p:cNvCxnSpPr>
          <p:nvPr/>
        </p:nvCxnSpPr>
        <p:spPr>
          <a:xfrm>
            <a:off x="12117847" y="4003879"/>
            <a:ext cx="0" cy="4970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AEAD43-FD20-C248-91B7-9C8D540325B7}"/>
              </a:ext>
            </a:extLst>
          </p:cNvPr>
          <p:cNvCxnSpPr>
            <a:cxnSpLocks/>
          </p:cNvCxnSpPr>
          <p:nvPr/>
        </p:nvCxnSpPr>
        <p:spPr>
          <a:xfrm>
            <a:off x="3460448" y="6426869"/>
            <a:ext cx="0" cy="3524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0ED982B-F2E4-0147-8D04-1C81E1CC5D9B}"/>
              </a:ext>
            </a:extLst>
          </p:cNvPr>
          <p:cNvSpPr/>
          <p:nvPr/>
        </p:nvSpPr>
        <p:spPr>
          <a:xfrm>
            <a:off x="2295564" y="6759144"/>
            <a:ext cx="2356132" cy="985271"/>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200" dirty="0">
                <a:latin typeface="Montserrat" charset="0"/>
                <a:ea typeface="Montserrat" charset="0"/>
                <a:cs typeface="Montserrat" charset="0"/>
              </a:rPr>
              <a:t>Mibrand Vietnam</a:t>
            </a:r>
            <a:endParaRPr lang="en-US" sz="2200" dirty="0">
              <a:latin typeface="Montserrat" charset="0"/>
              <a:ea typeface="Montserrat" charset="0"/>
              <a:cs typeface="Montserrat" charset="0"/>
            </a:endParaRPr>
          </a:p>
        </p:txBody>
      </p:sp>
      <p:cxnSp>
        <p:nvCxnSpPr>
          <p:cNvPr id="26" name="Straight Connector 25">
            <a:extLst>
              <a:ext uri="{FF2B5EF4-FFF2-40B4-BE49-F238E27FC236}">
                <a16:creationId xmlns:a16="http://schemas.microsoft.com/office/drawing/2014/main" id="{E623F904-7A31-9748-8DAE-34F0410EBC62}"/>
              </a:ext>
            </a:extLst>
          </p:cNvPr>
          <p:cNvCxnSpPr>
            <a:cxnSpLocks/>
          </p:cNvCxnSpPr>
          <p:nvPr/>
        </p:nvCxnSpPr>
        <p:spPr>
          <a:xfrm>
            <a:off x="3460448" y="7759862"/>
            <a:ext cx="0" cy="67411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0F3309F-41D0-AB4A-AEFE-103925279CFD}"/>
              </a:ext>
            </a:extLst>
          </p:cNvPr>
          <p:cNvSpPr/>
          <p:nvPr/>
        </p:nvSpPr>
        <p:spPr>
          <a:xfrm>
            <a:off x="2298357" y="8270932"/>
            <a:ext cx="2353338" cy="726970"/>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latin typeface="Montserrat" charset="0"/>
                <a:ea typeface="Montserrat" charset="0"/>
                <a:cs typeface="Montserrat" charset="0"/>
              </a:rPr>
              <a:t>MVV Group</a:t>
            </a:r>
          </a:p>
        </p:txBody>
      </p:sp>
      <p:cxnSp>
        <p:nvCxnSpPr>
          <p:cNvPr id="28" name="Straight Connector 27">
            <a:extLst>
              <a:ext uri="{FF2B5EF4-FFF2-40B4-BE49-F238E27FC236}">
                <a16:creationId xmlns:a16="http://schemas.microsoft.com/office/drawing/2014/main" id="{F6CB20B2-0F55-714F-8F53-B3C98308D3E1}"/>
              </a:ext>
            </a:extLst>
          </p:cNvPr>
          <p:cNvCxnSpPr>
            <a:cxnSpLocks/>
            <a:stCxn id="27" idx="2"/>
          </p:cNvCxnSpPr>
          <p:nvPr/>
        </p:nvCxnSpPr>
        <p:spPr>
          <a:xfrm flipH="1">
            <a:off x="3460448" y="8997902"/>
            <a:ext cx="14578" cy="68143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505B17E-9910-5044-9D7A-0C00A900C365}"/>
              </a:ext>
            </a:extLst>
          </p:cNvPr>
          <p:cNvSpPr/>
          <p:nvPr/>
        </p:nvSpPr>
        <p:spPr>
          <a:xfrm>
            <a:off x="2258840" y="9679335"/>
            <a:ext cx="2525719" cy="1058907"/>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00" dirty="0">
                <a:latin typeface="Montserrat" charset="0"/>
                <a:ea typeface="Montserrat" charset="0"/>
                <a:cs typeface="Montserrat" charset="0"/>
              </a:rPr>
              <a:t>Our Expert</a:t>
            </a:r>
          </a:p>
        </p:txBody>
      </p:sp>
      <p:cxnSp>
        <p:nvCxnSpPr>
          <p:cNvPr id="40" name="Straight Connector 39">
            <a:extLst>
              <a:ext uri="{FF2B5EF4-FFF2-40B4-BE49-F238E27FC236}">
                <a16:creationId xmlns:a16="http://schemas.microsoft.com/office/drawing/2014/main" id="{363BEBB6-5EED-9C4A-B16C-B07343C80F7E}"/>
              </a:ext>
            </a:extLst>
          </p:cNvPr>
          <p:cNvCxnSpPr>
            <a:cxnSpLocks/>
          </p:cNvCxnSpPr>
          <p:nvPr/>
        </p:nvCxnSpPr>
        <p:spPr>
          <a:xfrm>
            <a:off x="6331313" y="453233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4734747-53EF-BB40-9F42-83A21CF2BAD7}"/>
              </a:ext>
            </a:extLst>
          </p:cNvPr>
          <p:cNvSpPr/>
          <p:nvPr/>
        </p:nvSpPr>
        <p:spPr>
          <a:xfrm>
            <a:off x="5168605" y="5435545"/>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400" dirty="0" err="1">
                <a:solidFill>
                  <a:schemeClr val="bg1"/>
                </a:solidFill>
                <a:latin typeface="Montserrat" charset="0"/>
                <a:ea typeface="Montserrat" charset="0"/>
                <a:cs typeface="Montserrat" charset="0"/>
              </a:rPr>
              <a:t>Portfolio</a:t>
            </a:r>
            <a:endParaRPr lang="en-US" sz="2400" dirty="0">
              <a:solidFill>
                <a:schemeClr val="bg1"/>
              </a:solidFill>
              <a:latin typeface="Montserrat" charset="0"/>
              <a:ea typeface="Montserrat" charset="0"/>
              <a:cs typeface="Montserrat" charset="0"/>
            </a:endParaRPr>
          </a:p>
        </p:txBody>
      </p:sp>
      <p:cxnSp>
        <p:nvCxnSpPr>
          <p:cNvPr id="48" name="Straight Connector 47">
            <a:extLst>
              <a:ext uri="{FF2B5EF4-FFF2-40B4-BE49-F238E27FC236}">
                <a16:creationId xmlns:a16="http://schemas.microsoft.com/office/drawing/2014/main" id="{290E96FB-75C3-874C-A92F-049BF2CCC265}"/>
              </a:ext>
            </a:extLst>
          </p:cNvPr>
          <p:cNvCxnSpPr>
            <a:cxnSpLocks/>
          </p:cNvCxnSpPr>
          <p:nvPr/>
        </p:nvCxnSpPr>
        <p:spPr>
          <a:xfrm>
            <a:off x="10288572" y="451547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85F9A68-933F-164C-A598-1B4C2E7B51BB}"/>
              </a:ext>
            </a:extLst>
          </p:cNvPr>
          <p:cNvSpPr/>
          <p:nvPr/>
        </p:nvSpPr>
        <p:spPr>
          <a:xfrm>
            <a:off x="9103834" y="5418686"/>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latin typeface="Montserrat" charset="0"/>
                <a:ea typeface="Montserrat" charset="0"/>
                <a:cs typeface="Montserrat" charset="0"/>
              </a:rPr>
              <a:t>Products &amp; Services</a:t>
            </a:r>
          </a:p>
        </p:txBody>
      </p:sp>
      <p:sp>
        <p:nvSpPr>
          <p:cNvPr id="64" name="Rectangle 63">
            <a:extLst>
              <a:ext uri="{FF2B5EF4-FFF2-40B4-BE49-F238E27FC236}">
                <a16:creationId xmlns:a16="http://schemas.microsoft.com/office/drawing/2014/main" id="{701C4628-3B21-6442-8811-030A0ABB0309}"/>
              </a:ext>
            </a:extLst>
          </p:cNvPr>
          <p:cNvSpPr/>
          <p:nvPr/>
        </p:nvSpPr>
        <p:spPr>
          <a:xfrm>
            <a:off x="9004278" y="6759145"/>
            <a:ext cx="2553067" cy="991324"/>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latin typeface="Montserrat" charset="0"/>
                <a:ea typeface="Montserrat" charset="0"/>
                <a:cs typeface="Montserrat" charset="0"/>
              </a:rPr>
              <a:t>Brand </a:t>
            </a:r>
            <a:r>
              <a:rPr lang="en-US" sz="2400" dirty="0" err="1">
                <a:solidFill>
                  <a:schemeClr val="bg1"/>
                </a:solidFill>
                <a:latin typeface="Montserrat" charset="0"/>
                <a:ea typeface="Montserrat" charset="0"/>
                <a:cs typeface="Montserrat" charset="0"/>
              </a:rPr>
              <a:t>Cónulting</a:t>
            </a:r>
            <a:r>
              <a:rPr lang="en-US" sz="2400" dirty="0">
                <a:solidFill>
                  <a:schemeClr val="bg1"/>
                </a:solidFill>
                <a:latin typeface="Montserrat" charset="0"/>
                <a:ea typeface="Montserrat" charset="0"/>
                <a:cs typeface="Montserrat" charset="0"/>
              </a:rPr>
              <a:t> Service</a:t>
            </a:r>
          </a:p>
        </p:txBody>
      </p:sp>
      <p:cxnSp>
        <p:nvCxnSpPr>
          <p:cNvPr id="84" name="Straight Connector 83">
            <a:extLst>
              <a:ext uri="{FF2B5EF4-FFF2-40B4-BE49-F238E27FC236}">
                <a16:creationId xmlns:a16="http://schemas.microsoft.com/office/drawing/2014/main" id="{84B6439A-000A-5146-8372-7398419B768F}"/>
              </a:ext>
            </a:extLst>
          </p:cNvPr>
          <p:cNvCxnSpPr>
            <a:cxnSpLocks/>
            <a:stCxn id="49" idx="2"/>
            <a:endCxn id="64" idx="0"/>
          </p:cNvCxnSpPr>
          <p:nvPr/>
        </p:nvCxnSpPr>
        <p:spPr>
          <a:xfrm>
            <a:off x="10280812" y="6410010"/>
            <a:ext cx="0" cy="3491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ED5A5BA-B7E6-254D-9102-7DF12496D8F2}"/>
              </a:ext>
            </a:extLst>
          </p:cNvPr>
          <p:cNvCxnSpPr>
            <a:cxnSpLocks/>
          </p:cNvCxnSpPr>
          <p:nvPr/>
        </p:nvCxnSpPr>
        <p:spPr>
          <a:xfrm>
            <a:off x="14610664" y="455436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31ABDB6-DBE2-AA49-886F-852A999FFD72}"/>
              </a:ext>
            </a:extLst>
          </p:cNvPr>
          <p:cNvSpPr/>
          <p:nvPr/>
        </p:nvSpPr>
        <p:spPr>
          <a:xfrm>
            <a:off x="13447955" y="5457577"/>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latin typeface="Montserrat" charset="0"/>
                <a:ea typeface="Montserrat" charset="0"/>
                <a:cs typeface="Montserrat" charset="0"/>
              </a:rPr>
              <a:t>We Share</a:t>
            </a:r>
          </a:p>
        </p:txBody>
      </p:sp>
      <p:cxnSp>
        <p:nvCxnSpPr>
          <p:cNvPr id="93" name="Straight Connector 92">
            <a:extLst>
              <a:ext uri="{FF2B5EF4-FFF2-40B4-BE49-F238E27FC236}">
                <a16:creationId xmlns:a16="http://schemas.microsoft.com/office/drawing/2014/main" id="{4D86FF2D-E14D-B745-A97D-68092B95C526}"/>
              </a:ext>
            </a:extLst>
          </p:cNvPr>
          <p:cNvCxnSpPr>
            <a:cxnSpLocks/>
          </p:cNvCxnSpPr>
          <p:nvPr/>
        </p:nvCxnSpPr>
        <p:spPr>
          <a:xfrm>
            <a:off x="14610664" y="6448900"/>
            <a:ext cx="0" cy="80590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DCDD4227-8BD4-184F-962D-AA1427431C63}"/>
              </a:ext>
            </a:extLst>
          </p:cNvPr>
          <p:cNvSpPr/>
          <p:nvPr/>
        </p:nvSpPr>
        <p:spPr>
          <a:xfrm>
            <a:off x="13433687" y="6817867"/>
            <a:ext cx="2353954" cy="950891"/>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dirty="0">
                <a:latin typeface="Montserrat" charset="0"/>
                <a:ea typeface="Montserrat" charset="0"/>
                <a:cs typeface="Montserrat" charset="0"/>
              </a:rPr>
              <a:t>Brand Knowledge </a:t>
            </a:r>
          </a:p>
        </p:txBody>
      </p:sp>
      <p:cxnSp>
        <p:nvCxnSpPr>
          <p:cNvPr id="95" name="Straight Connector 94">
            <a:extLst>
              <a:ext uri="{FF2B5EF4-FFF2-40B4-BE49-F238E27FC236}">
                <a16:creationId xmlns:a16="http://schemas.microsoft.com/office/drawing/2014/main" id="{63C013E3-112D-E14E-9E21-58A93ED1BD71}"/>
              </a:ext>
            </a:extLst>
          </p:cNvPr>
          <p:cNvCxnSpPr>
            <a:cxnSpLocks/>
            <a:stCxn id="94" idx="2"/>
          </p:cNvCxnSpPr>
          <p:nvPr/>
        </p:nvCxnSpPr>
        <p:spPr>
          <a:xfrm>
            <a:off x="14610664" y="7768758"/>
            <a:ext cx="0" cy="6652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41DA0E80-22F9-2640-89CF-41C2868748B8}"/>
              </a:ext>
            </a:extLst>
          </p:cNvPr>
          <p:cNvSpPr/>
          <p:nvPr/>
        </p:nvSpPr>
        <p:spPr>
          <a:xfrm>
            <a:off x="13447956" y="8269091"/>
            <a:ext cx="2353954" cy="968745"/>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atin typeface="Montserrat" charset="0"/>
                <a:ea typeface="Montserrat" charset="0"/>
                <a:cs typeface="Montserrat" charset="0"/>
              </a:rPr>
              <a:t>Brand Spice of Life</a:t>
            </a:r>
          </a:p>
        </p:txBody>
      </p:sp>
      <p:cxnSp>
        <p:nvCxnSpPr>
          <p:cNvPr id="99" name="Straight Connector 98">
            <a:extLst>
              <a:ext uri="{FF2B5EF4-FFF2-40B4-BE49-F238E27FC236}">
                <a16:creationId xmlns:a16="http://schemas.microsoft.com/office/drawing/2014/main" id="{F9E0C10F-F6B6-2343-822F-021957BAFDFC}"/>
              </a:ext>
            </a:extLst>
          </p:cNvPr>
          <p:cNvCxnSpPr>
            <a:cxnSpLocks/>
          </p:cNvCxnSpPr>
          <p:nvPr/>
        </p:nvCxnSpPr>
        <p:spPr>
          <a:xfrm>
            <a:off x="18349292" y="455436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EC365EC-DF5B-FB4B-912D-31527BB084A8}"/>
              </a:ext>
            </a:extLst>
          </p:cNvPr>
          <p:cNvSpPr/>
          <p:nvPr/>
        </p:nvSpPr>
        <p:spPr>
          <a:xfrm>
            <a:off x="17186583" y="5457575"/>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latin typeface="Montserrat" charset="0"/>
                <a:ea typeface="Montserrat" charset="0"/>
                <a:cs typeface="Montserrat" charset="0"/>
              </a:rPr>
              <a:t>Brand Finance</a:t>
            </a:r>
          </a:p>
        </p:txBody>
      </p:sp>
      <p:sp>
        <p:nvSpPr>
          <p:cNvPr id="111" name="TextBox 110">
            <a:extLst>
              <a:ext uri="{FF2B5EF4-FFF2-40B4-BE49-F238E27FC236}">
                <a16:creationId xmlns:a16="http://schemas.microsoft.com/office/drawing/2014/main" id="{0818C825-3D00-D848-B73C-080FAFA51318}"/>
              </a:ext>
            </a:extLst>
          </p:cNvPr>
          <p:cNvSpPr txBox="1"/>
          <p:nvPr/>
        </p:nvSpPr>
        <p:spPr>
          <a:xfrm>
            <a:off x="2141064" y="4919025"/>
            <a:ext cx="1035410"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(II.)</a:t>
            </a:r>
          </a:p>
        </p:txBody>
      </p:sp>
      <p:sp>
        <p:nvSpPr>
          <p:cNvPr id="112" name="TextBox 111">
            <a:extLst>
              <a:ext uri="{FF2B5EF4-FFF2-40B4-BE49-F238E27FC236}">
                <a16:creationId xmlns:a16="http://schemas.microsoft.com/office/drawing/2014/main" id="{AFEADDC8-38C0-AE47-AEEC-2ECE21A208F0}"/>
              </a:ext>
            </a:extLst>
          </p:cNvPr>
          <p:cNvSpPr txBox="1"/>
          <p:nvPr/>
        </p:nvSpPr>
        <p:spPr>
          <a:xfrm>
            <a:off x="5033841" y="4941753"/>
            <a:ext cx="1152359"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a:t>
            </a:r>
            <a:r>
              <a:rPr lang="vi-VN" sz="2400">
                <a:latin typeface="Montserrat" charset="0"/>
                <a:ea typeface="Montserrat" charset="0"/>
                <a:cs typeface="Montserrat" charset="0"/>
              </a:rPr>
              <a:t>II.</a:t>
            </a:r>
            <a:r>
              <a:rPr lang="en-US" sz="2400">
                <a:latin typeface="Montserrat" charset="0"/>
                <a:ea typeface="Montserrat" charset="0"/>
                <a:cs typeface="Montserrat" charset="0"/>
              </a:rPr>
              <a:t>)</a:t>
            </a:r>
          </a:p>
        </p:txBody>
      </p:sp>
      <p:sp>
        <p:nvSpPr>
          <p:cNvPr id="113" name="TextBox 112">
            <a:extLst>
              <a:ext uri="{FF2B5EF4-FFF2-40B4-BE49-F238E27FC236}">
                <a16:creationId xmlns:a16="http://schemas.microsoft.com/office/drawing/2014/main" id="{CD0E722F-26DE-F14F-99CF-D9BA54C5BD73}"/>
              </a:ext>
            </a:extLst>
          </p:cNvPr>
          <p:cNvSpPr txBox="1"/>
          <p:nvPr/>
        </p:nvSpPr>
        <p:spPr>
          <a:xfrm>
            <a:off x="8912483" y="4893988"/>
            <a:ext cx="1200485"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(IV.)</a:t>
            </a:r>
          </a:p>
        </p:txBody>
      </p:sp>
      <p:sp>
        <p:nvSpPr>
          <p:cNvPr id="114" name="TextBox 113">
            <a:extLst>
              <a:ext uri="{FF2B5EF4-FFF2-40B4-BE49-F238E27FC236}">
                <a16:creationId xmlns:a16="http://schemas.microsoft.com/office/drawing/2014/main" id="{86176385-D6FA-FA4F-9547-F9354539A33E}"/>
              </a:ext>
            </a:extLst>
          </p:cNvPr>
          <p:cNvSpPr txBox="1"/>
          <p:nvPr/>
        </p:nvSpPr>
        <p:spPr>
          <a:xfrm>
            <a:off x="13303183" y="4885286"/>
            <a:ext cx="969259"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a:t>
            </a:r>
          </a:p>
        </p:txBody>
      </p:sp>
      <p:sp>
        <p:nvSpPr>
          <p:cNvPr id="115" name="TextBox 114">
            <a:extLst>
              <a:ext uri="{FF2B5EF4-FFF2-40B4-BE49-F238E27FC236}">
                <a16:creationId xmlns:a16="http://schemas.microsoft.com/office/drawing/2014/main" id="{38D5B440-B827-0D45-B935-79C136C0E4E9}"/>
              </a:ext>
            </a:extLst>
          </p:cNvPr>
          <p:cNvSpPr txBox="1"/>
          <p:nvPr/>
        </p:nvSpPr>
        <p:spPr>
          <a:xfrm>
            <a:off x="16977216" y="4903886"/>
            <a:ext cx="1308696"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(VI.)</a:t>
            </a:r>
          </a:p>
        </p:txBody>
      </p:sp>
      <p:sp>
        <p:nvSpPr>
          <p:cNvPr id="116" name="TextBox 115">
            <a:extLst>
              <a:ext uri="{FF2B5EF4-FFF2-40B4-BE49-F238E27FC236}">
                <a16:creationId xmlns:a16="http://schemas.microsoft.com/office/drawing/2014/main" id="{2A0F8499-1EBD-8A40-9A4D-ED65D91CBBB5}"/>
              </a:ext>
            </a:extLst>
          </p:cNvPr>
          <p:cNvSpPr txBox="1"/>
          <p:nvPr/>
        </p:nvSpPr>
        <p:spPr>
          <a:xfrm>
            <a:off x="1282213" y="6947408"/>
            <a:ext cx="1110165"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(2.1)</a:t>
            </a:r>
          </a:p>
        </p:txBody>
      </p:sp>
      <p:sp>
        <p:nvSpPr>
          <p:cNvPr id="117" name="TextBox 116">
            <a:extLst>
              <a:ext uri="{FF2B5EF4-FFF2-40B4-BE49-F238E27FC236}">
                <a16:creationId xmlns:a16="http://schemas.microsoft.com/office/drawing/2014/main" id="{362C5D5D-E823-214D-ABDB-DC5DC0CA0CE3}"/>
              </a:ext>
            </a:extLst>
          </p:cNvPr>
          <p:cNvSpPr txBox="1"/>
          <p:nvPr/>
        </p:nvSpPr>
        <p:spPr>
          <a:xfrm>
            <a:off x="1282213" y="8003090"/>
            <a:ext cx="1110165"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(2.2)</a:t>
            </a:r>
          </a:p>
        </p:txBody>
      </p:sp>
      <p:sp>
        <p:nvSpPr>
          <p:cNvPr id="118" name="TextBox 117">
            <a:extLst>
              <a:ext uri="{FF2B5EF4-FFF2-40B4-BE49-F238E27FC236}">
                <a16:creationId xmlns:a16="http://schemas.microsoft.com/office/drawing/2014/main" id="{6B6DB9FF-0A9B-AC4A-B0BF-5E2373CEAC23}"/>
              </a:ext>
            </a:extLst>
          </p:cNvPr>
          <p:cNvSpPr txBox="1"/>
          <p:nvPr/>
        </p:nvSpPr>
        <p:spPr>
          <a:xfrm>
            <a:off x="1263097" y="9234276"/>
            <a:ext cx="1110165"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(2.3)</a:t>
            </a:r>
          </a:p>
        </p:txBody>
      </p:sp>
      <p:sp>
        <p:nvSpPr>
          <p:cNvPr id="130" name="TextBox 129">
            <a:extLst>
              <a:ext uri="{FF2B5EF4-FFF2-40B4-BE49-F238E27FC236}">
                <a16:creationId xmlns:a16="http://schemas.microsoft.com/office/drawing/2014/main" id="{C9E2845C-2921-884F-AF9D-C428BCB3A4DA}"/>
              </a:ext>
            </a:extLst>
          </p:cNvPr>
          <p:cNvSpPr txBox="1"/>
          <p:nvPr/>
        </p:nvSpPr>
        <p:spPr>
          <a:xfrm>
            <a:off x="15629793" y="7098085"/>
            <a:ext cx="1285783"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(5.1)</a:t>
            </a:r>
          </a:p>
        </p:txBody>
      </p:sp>
      <p:sp>
        <p:nvSpPr>
          <p:cNvPr id="131" name="TextBox 130">
            <a:extLst>
              <a:ext uri="{FF2B5EF4-FFF2-40B4-BE49-F238E27FC236}">
                <a16:creationId xmlns:a16="http://schemas.microsoft.com/office/drawing/2014/main" id="{86E80D3D-B44A-0A4D-812D-795A04195A64}"/>
              </a:ext>
            </a:extLst>
          </p:cNvPr>
          <p:cNvSpPr txBox="1"/>
          <p:nvPr/>
        </p:nvSpPr>
        <p:spPr>
          <a:xfrm>
            <a:off x="15629793" y="8538019"/>
            <a:ext cx="1285783"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(5.2)</a:t>
            </a:r>
          </a:p>
        </p:txBody>
      </p:sp>
      <p:sp>
        <p:nvSpPr>
          <p:cNvPr id="80" name="TextBox 79">
            <a:extLst>
              <a:ext uri="{FF2B5EF4-FFF2-40B4-BE49-F238E27FC236}">
                <a16:creationId xmlns:a16="http://schemas.microsoft.com/office/drawing/2014/main" id="{FC2F9263-2C07-B14E-A954-D63CAD16E0D0}"/>
              </a:ext>
            </a:extLst>
          </p:cNvPr>
          <p:cNvSpPr txBox="1"/>
          <p:nvPr/>
        </p:nvSpPr>
        <p:spPr>
          <a:xfrm>
            <a:off x="10280813" y="2721554"/>
            <a:ext cx="777074"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a:t>
            </a:r>
          </a:p>
        </p:txBody>
      </p:sp>
      <p:sp>
        <p:nvSpPr>
          <p:cNvPr id="81" name="TextBox 80">
            <a:extLst>
              <a:ext uri="{FF2B5EF4-FFF2-40B4-BE49-F238E27FC236}">
                <a16:creationId xmlns:a16="http://schemas.microsoft.com/office/drawing/2014/main" id="{5D7F4495-9E3C-4F20-8A3D-B55B747FABCC}"/>
              </a:ext>
            </a:extLst>
          </p:cNvPr>
          <p:cNvSpPr txBox="1"/>
          <p:nvPr/>
        </p:nvSpPr>
        <p:spPr>
          <a:xfrm>
            <a:off x="6022512" y="1036253"/>
            <a:ext cx="12173525" cy="953979"/>
          </a:xfrm>
          <a:prstGeom prst="rect">
            <a:avLst/>
          </a:prstGeom>
          <a:noFill/>
        </p:spPr>
        <p:txBody>
          <a:bodyPr wrap="none" rtlCol="0" anchor="ctr">
            <a:spAutoFit/>
          </a:bodyPr>
          <a:lstStyle/>
          <a:p>
            <a:pPr algn="ctr"/>
            <a:r>
              <a:rPr lang="en-US" sz="5599" dirty="0">
                <a:latin typeface="Montserrat" charset="0"/>
                <a:ea typeface="Montserrat" charset="0"/>
                <a:cs typeface="Montserrat" charset="0"/>
              </a:rPr>
              <a:t>Sitemap &amp; Web Content </a:t>
            </a:r>
            <a:r>
              <a:rPr lang="en-US" sz="5599" dirty="0" err="1">
                <a:latin typeface="Montserrat" charset="0"/>
                <a:ea typeface="Montserrat" charset="0"/>
                <a:cs typeface="Montserrat" charset="0"/>
              </a:rPr>
              <a:t>Mibrand</a:t>
            </a:r>
            <a:endParaRPr lang="en-US" sz="5599" dirty="0">
              <a:latin typeface="Montserrat" charset="0"/>
              <a:ea typeface="Montserrat" charset="0"/>
              <a:cs typeface="Montserrat" charset="0"/>
            </a:endParaRPr>
          </a:p>
        </p:txBody>
      </p:sp>
      <p:cxnSp>
        <p:nvCxnSpPr>
          <p:cNvPr id="73" name="Straight Connector 72">
            <a:extLst>
              <a:ext uri="{FF2B5EF4-FFF2-40B4-BE49-F238E27FC236}">
                <a16:creationId xmlns:a16="http://schemas.microsoft.com/office/drawing/2014/main" id="{F9E0C10F-F6B6-2343-822F-021957BAFDFC}"/>
              </a:ext>
            </a:extLst>
          </p:cNvPr>
          <p:cNvCxnSpPr>
            <a:cxnSpLocks/>
          </p:cNvCxnSpPr>
          <p:nvPr/>
        </p:nvCxnSpPr>
        <p:spPr>
          <a:xfrm>
            <a:off x="21609293" y="3723590"/>
            <a:ext cx="0" cy="17727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0EC365EC-DF5B-FB4B-912D-31527BB084A8}"/>
              </a:ext>
            </a:extLst>
          </p:cNvPr>
          <p:cNvSpPr/>
          <p:nvPr/>
        </p:nvSpPr>
        <p:spPr>
          <a:xfrm>
            <a:off x="20432315" y="3300120"/>
            <a:ext cx="2353956" cy="72740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200" dirty="0">
                <a:solidFill>
                  <a:schemeClr val="bg1"/>
                </a:solidFill>
                <a:latin typeface="Montserrat" charset="0"/>
                <a:ea typeface="Montserrat" charset="0"/>
                <a:cs typeface="Montserrat" charset="0"/>
              </a:rPr>
              <a:t>Contact </a:t>
            </a:r>
            <a:endParaRPr lang="en-US" sz="2200" dirty="0">
              <a:solidFill>
                <a:schemeClr val="bg1"/>
              </a:solidFill>
              <a:latin typeface="Montserrat" charset="0"/>
              <a:ea typeface="Montserrat" charset="0"/>
              <a:cs typeface="Montserrat" charset="0"/>
            </a:endParaRPr>
          </a:p>
        </p:txBody>
      </p:sp>
      <p:sp>
        <p:nvSpPr>
          <p:cNvPr id="75" name="TextBox 74">
            <a:extLst>
              <a:ext uri="{FF2B5EF4-FFF2-40B4-BE49-F238E27FC236}">
                <a16:creationId xmlns:a16="http://schemas.microsoft.com/office/drawing/2014/main" id="{38D5B440-B827-0D45-B935-79C136C0E4E9}"/>
              </a:ext>
            </a:extLst>
          </p:cNvPr>
          <p:cNvSpPr txBox="1"/>
          <p:nvPr/>
        </p:nvSpPr>
        <p:spPr>
          <a:xfrm>
            <a:off x="20194713" y="2773840"/>
            <a:ext cx="1308696"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(VII</a:t>
            </a:r>
            <a:r>
              <a:rPr lang="vi-VN" sz="2400">
                <a:latin typeface="Montserrat" charset="0"/>
                <a:ea typeface="Montserrat" charset="0"/>
                <a:cs typeface="Montserrat" charset="0"/>
              </a:rPr>
              <a:t>I.</a:t>
            </a:r>
            <a:r>
              <a:rPr lang="en-US" sz="2400">
                <a:latin typeface="Montserrat" charset="0"/>
                <a:ea typeface="Montserrat" charset="0"/>
                <a:cs typeface="Montserrat" charset="0"/>
              </a:rPr>
              <a:t>)</a:t>
            </a:r>
          </a:p>
        </p:txBody>
      </p:sp>
      <p:sp>
        <p:nvSpPr>
          <p:cNvPr id="76" name="Rectangle 75">
            <a:extLst>
              <a:ext uri="{FF2B5EF4-FFF2-40B4-BE49-F238E27FC236}">
                <a16:creationId xmlns:a16="http://schemas.microsoft.com/office/drawing/2014/main" id="{0EC365EC-DF5B-FB4B-912D-31527BB084A8}"/>
              </a:ext>
            </a:extLst>
          </p:cNvPr>
          <p:cNvSpPr/>
          <p:nvPr/>
        </p:nvSpPr>
        <p:spPr>
          <a:xfrm>
            <a:off x="20432315" y="5457575"/>
            <a:ext cx="2353956" cy="965260"/>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latin typeface="Montserrat" charset="0"/>
                <a:ea typeface="Montserrat" charset="0"/>
                <a:cs typeface="Montserrat" charset="0"/>
              </a:rPr>
              <a:t>Careers</a:t>
            </a:r>
          </a:p>
        </p:txBody>
      </p:sp>
      <p:sp>
        <p:nvSpPr>
          <p:cNvPr id="77" name="TextBox 76">
            <a:extLst>
              <a:ext uri="{FF2B5EF4-FFF2-40B4-BE49-F238E27FC236}">
                <a16:creationId xmlns:a16="http://schemas.microsoft.com/office/drawing/2014/main" id="{38D5B440-B827-0D45-B935-79C136C0E4E9}"/>
              </a:ext>
            </a:extLst>
          </p:cNvPr>
          <p:cNvSpPr txBox="1"/>
          <p:nvPr/>
        </p:nvSpPr>
        <p:spPr>
          <a:xfrm>
            <a:off x="20088830" y="4909265"/>
            <a:ext cx="1308696"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(VI</a:t>
            </a:r>
            <a:r>
              <a:rPr lang="vi-VN" sz="2400">
                <a:latin typeface="Montserrat" charset="0"/>
                <a:ea typeface="Montserrat" charset="0"/>
                <a:cs typeface="Montserrat" charset="0"/>
              </a:rPr>
              <a:t>I.</a:t>
            </a:r>
            <a:r>
              <a:rPr lang="en-US" sz="2400">
                <a:latin typeface="Montserrat" charset="0"/>
                <a:ea typeface="Montserrat" charset="0"/>
                <a:cs typeface="Montserrat" charset="0"/>
              </a:rPr>
              <a:t>)</a:t>
            </a:r>
          </a:p>
        </p:txBody>
      </p:sp>
      <p:sp>
        <p:nvSpPr>
          <p:cNvPr id="78" name="TextBox 77">
            <a:extLst>
              <a:ext uri="{FF2B5EF4-FFF2-40B4-BE49-F238E27FC236}">
                <a16:creationId xmlns:a16="http://schemas.microsoft.com/office/drawing/2014/main" id="{C9E2845C-2921-884F-AF9D-C428BCB3A4DA}"/>
              </a:ext>
            </a:extLst>
          </p:cNvPr>
          <p:cNvSpPr txBox="1"/>
          <p:nvPr/>
        </p:nvSpPr>
        <p:spPr>
          <a:xfrm>
            <a:off x="7866158" y="7045373"/>
            <a:ext cx="1285783"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(4.1)</a:t>
            </a:r>
          </a:p>
        </p:txBody>
      </p:sp>
    </p:spTree>
    <p:extLst>
      <p:ext uri="{BB962C8B-B14F-4D97-AF65-F5344CB8AC3E}">
        <p14:creationId xmlns:p14="http://schemas.microsoft.com/office/powerpoint/2010/main" val="2344682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C92F453-C4BE-4E0C-82EC-099C79427AA6}"/>
              </a:ext>
            </a:extLst>
          </p:cNvPr>
          <p:cNvSpPr/>
          <p:nvPr/>
        </p:nvSpPr>
        <p:spPr>
          <a:xfrm>
            <a:off x="21056732" y="2748361"/>
            <a:ext cx="1853391" cy="523092"/>
          </a:xfrm>
          <a:prstGeom prst="rect">
            <a:avLst/>
          </a:prstGeom>
        </p:spPr>
        <p:txBody>
          <a:bodyPr wrap="none">
            <a:spAutoFit/>
          </a:bodyPr>
          <a:lstStyle/>
          <a:p>
            <a:pPr algn="ctr" defTabSz="1206275"/>
            <a:r>
              <a:rPr lang="en-US" sz="2799" b="1">
                <a:solidFill>
                  <a:schemeClr val="bg1"/>
                </a:solidFill>
                <a:latin typeface="Montserrat" charset="0"/>
                <a:ea typeface="Montserrat" charset="0"/>
                <a:cs typeface="Montserrat" charset="0"/>
              </a:rPr>
              <a:t>HD Bank</a:t>
            </a:r>
          </a:p>
        </p:txBody>
      </p:sp>
      <p:sp>
        <p:nvSpPr>
          <p:cNvPr id="34" name="TextBox 33">
            <a:extLst>
              <a:ext uri="{FF2B5EF4-FFF2-40B4-BE49-F238E27FC236}">
                <a16:creationId xmlns:a16="http://schemas.microsoft.com/office/drawing/2014/main" id="{DF15EDDF-3D63-46E0-8F86-01FBF8D27A13}"/>
              </a:ext>
            </a:extLst>
          </p:cNvPr>
          <p:cNvSpPr txBox="1"/>
          <p:nvPr/>
        </p:nvSpPr>
        <p:spPr>
          <a:xfrm>
            <a:off x="19675445" y="3420305"/>
            <a:ext cx="4910979" cy="707886"/>
          </a:xfrm>
          <a:prstGeom prst="rect">
            <a:avLst/>
          </a:prstGeom>
          <a:noFill/>
        </p:spPr>
        <p:txBody>
          <a:bodyPr wrap="square" rtlCol="0">
            <a:spAutoFit/>
          </a:bodyPr>
          <a:lstStyle/>
          <a:p>
            <a:pPr algn="ctr" defTabSz="1206275"/>
            <a:r>
              <a:rPr lang="en-US" sz="2000">
                <a:solidFill>
                  <a:schemeClr val="bg1"/>
                </a:solidFill>
                <a:latin typeface="Montserrat" charset="0"/>
                <a:ea typeface="Montserrat" charset="0"/>
                <a:cs typeface="Montserrat" charset="0"/>
              </a:rPr>
              <a:t>Chiến l</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ợc định vị &amp; phát triển th</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ơng hiệu HD Bank</a:t>
            </a:r>
          </a:p>
        </p:txBody>
      </p:sp>
      <p:pic>
        <p:nvPicPr>
          <p:cNvPr id="7" name="Picture 6">
            <a:extLst>
              <a:ext uri="{FF2B5EF4-FFF2-40B4-BE49-F238E27FC236}">
                <a16:creationId xmlns:a16="http://schemas.microsoft.com/office/drawing/2014/main" id="{32BFC39D-5A68-C04F-A1DB-6C9467306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2" y="501984"/>
            <a:ext cx="24215117" cy="12993142"/>
          </a:xfrm>
          <a:prstGeom prst="rect">
            <a:avLst/>
          </a:prstGeom>
        </p:spPr>
      </p:pic>
      <p:sp>
        <p:nvSpPr>
          <p:cNvPr id="39" name="TextBox 38">
            <a:extLst>
              <a:ext uri="{FF2B5EF4-FFF2-40B4-BE49-F238E27FC236}">
                <a16:creationId xmlns:a16="http://schemas.microsoft.com/office/drawing/2014/main" id="{FCBA7045-3887-6F47-95EC-77CE877E4B82}"/>
              </a:ext>
            </a:extLst>
          </p:cNvPr>
          <p:cNvSpPr txBox="1"/>
          <p:nvPr/>
        </p:nvSpPr>
        <p:spPr>
          <a:xfrm>
            <a:off x="5518037" y="969377"/>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Our experts</a:t>
            </a:r>
          </a:p>
        </p:txBody>
      </p:sp>
      <p:sp>
        <p:nvSpPr>
          <p:cNvPr id="40" name="TextBox 39">
            <a:extLst>
              <a:ext uri="{FF2B5EF4-FFF2-40B4-BE49-F238E27FC236}">
                <a16:creationId xmlns:a16="http://schemas.microsoft.com/office/drawing/2014/main" id="{CFFD0DE8-94F5-5049-9B12-1CDF1F9EF703}"/>
              </a:ext>
            </a:extLst>
          </p:cNvPr>
          <p:cNvSpPr txBox="1"/>
          <p:nvPr/>
        </p:nvSpPr>
        <p:spPr>
          <a:xfrm>
            <a:off x="3315583" y="2295147"/>
            <a:ext cx="18058014" cy="73866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100" dirty="0">
                <a:solidFill>
                  <a:schemeClr val="bg1">
                    <a:lumMod val="50000"/>
                  </a:schemeClr>
                </a:solidFill>
                <a:latin typeface="Montserrat" charset="0"/>
                <a:ea typeface="Montserrat" charset="0"/>
                <a:cs typeface="Montserrat" charset="0"/>
              </a:rPr>
              <a:t>With a team of experienced experts in the field of brand consulting and marketing - media master, </a:t>
            </a:r>
            <a:r>
              <a:rPr lang="en-US" sz="2100" dirty="0" err="1">
                <a:solidFill>
                  <a:schemeClr val="bg1">
                    <a:lumMod val="50000"/>
                  </a:schemeClr>
                </a:solidFill>
                <a:latin typeface="Montserrat" charset="0"/>
                <a:ea typeface="Montserrat" charset="0"/>
                <a:cs typeface="Montserrat" charset="0"/>
              </a:rPr>
              <a:t>Mibrand</a:t>
            </a:r>
            <a:r>
              <a:rPr lang="en-US" sz="2100" dirty="0">
                <a:solidFill>
                  <a:schemeClr val="bg1">
                    <a:lumMod val="50000"/>
                  </a:schemeClr>
                </a:solidFill>
                <a:latin typeface="Montserrat" charset="0"/>
                <a:ea typeface="Montserrat" charset="0"/>
                <a:cs typeface="Montserrat" charset="0"/>
              </a:rPr>
              <a:t> Vietnam is committed to accompany customers on all stages of the brand.</a:t>
            </a:r>
          </a:p>
        </p:txBody>
      </p:sp>
      <p:sp>
        <p:nvSpPr>
          <p:cNvPr id="4" name="Rectangle 3">
            <a:extLst>
              <a:ext uri="{FF2B5EF4-FFF2-40B4-BE49-F238E27FC236}">
                <a16:creationId xmlns:a16="http://schemas.microsoft.com/office/drawing/2014/main" id="{9AA30825-8E9A-4A68-A49A-9089135125EA}"/>
              </a:ext>
            </a:extLst>
          </p:cNvPr>
          <p:cNvSpPr/>
          <p:nvPr/>
        </p:nvSpPr>
        <p:spPr>
          <a:xfrm>
            <a:off x="10847085" y="10933500"/>
            <a:ext cx="2418877" cy="457111"/>
          </a:xfrm>
          <a:prstGeom prst="rect">
            <a:avLst/>
          </a:prstGeom>
          <a:solidFill>
            <a:srgbClr val="D5A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Montserrat" charset="0"/>
                <a:ea typeface="Montserrat" charset="0"/>
                <a:cs typeface="Montserrat" charset="0"/>
              </a:rPr>
              <a:t>MEET OUR TEAM</a:t>
            </a:r>
          </a:p>
        </p:txBody>
      </p:sp>
      <p:sp>
        <p:nvSpPr>
          <p:cNvPr id="19" name="Rectangle 18">
            <a:extLst>
              <a:ext uri="{FF2B5EF4-FFF2-40B4-BE49-F238E27FC236}">
                <a16:creationId xmlns:a16="http://schemas.microsoft.com/office/drawing/2014/main" id="{B3F12D54-FB9F-4088-953E-5F56808D03B0}"/>
              </a:ext>
            </a:extLst>
          </p:cNvPr>
          <p:cNvSpPr/>
          <p:nvPr/>
        </p:nvSpPr>
        <p:spPr>
          <a:xfrm>
            <a:off x="10429233" y="10660239"/>
            <a:ext cx="3597431" cy="1200329"/>
          </a:xfrm>
          <a:prstGeom prst="rect">
            <a:avLst/>
          </a:prstGeom>
          <a:solidFill>
            <a:srgbClr val="2F3747"/>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GẶP GỠ ĐỌI NGŨ CỦA CHÚNG TÔI</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sp>
        <p:nvSpPr>
          <p:cNvPr id="20" name="Rectangle 19"/>
          <p:cNvSpPr/>
          <p:nvPr/>
        </p:nvSpPr>
        <p:spPr>
          <a:xfrm>
            <a:off x="525511" y="12900921"/>
            <a:ext cx="12189619" cy="415498"/>
          </a:xfrm>
          <a:prstGeom prst="rect">
            <a:avLst/>
          </a:prstGeom>
        </p:spPr>
        <p:txBody>
          <a:bodyPr>
            <a:spAutoFit/>
          </a:bodyPr>
          <a:lstStyle/>
          <a:p>
            <a:pPr lvl="0"/>
            <a:r>
              <a:rPr lang="vi-VN" sz="2100" b="1">
                <a:solidFill>
                  <a:prstClr val="black"/>
                </a:solidFill>
                <a:latin typeface="Montserrat" charset="0"/>
                <a:ea typeface="Montserrat" charset="0"/>
                <a:cs typeface="Montserrat" charset="0"/>
              </a:rPr>
              <a:t>(Button) ĐỘI NGŨ CỦA CHÚNG TÔI </a:t>
            </a:r>
            <a:r>
              <a:rPr lang="en-US" sz="2000" b="1">
                <a:solidFill>
                  <a:prstClr val="black"/>
                </a:solidFill>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Dẫn link đến 2.3</a:t>
            </a:r>
            <a:endParaRPr lang="en-US" sz="2000">
              <a:solidFill>
                <a:prstClr val="black"/>
              </a:solidFill>
              <a:latin typeface="Montserrat" charset="0"/>
              <a:ea typeface="Montserrat" charset="0"/>
              <a:cs typeface="Montserrat" charset="0"/>
            </a:endParaRPr>
          </a:p>
        </p:txBody>
      </p:sp>
      <p:pic>
        <p:nvPicPr>
          <p:cNvPr id="21" name="Picture 20">
            <a:extLst>
              <a:ext uri="{FF2B5EF4-FFF2-40B4-BE49-F238E27FC236}">
                <a16:creationId xmlns:a16="http://schemas.microsoft.com/office/drawing/2014/main"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0" r="4937" b="823"/>
          <a:stretch/>
        </p:blipFill>
        <p:spPr>
          <a:xfrm>
            <a:off x="2377609" y="4311806"/>
            <a:ext cx="4881619" cy="5361593"/>
          </a:xfrm>
          <a:prstGeom prst="rect">
            <a:avLst/>
          </a:prstGeom>
        </p:spPr>
      </p:pic>
      <p:sp>
        <p:nvSpPr>
          <p:cNvPr id="25" name="Rectangle 24">
            <a:extLst>
              <a:ext uri="{FF2B5EF4-FFF2-40B4-BE49-F238E27FC236}">
                <a16:creationId xmlns:a16="http://schemas.microsoft.com/office/drawing/2014/main" id="{41995DCA-C2AD-4DA4-837E-6DE2CE98705C}"/>
              </a:ext>
            </a:extLst>
          </p:cNvPr>
          <p:cNvSpPr/>
          <p:nvPr/>
        </p:nvSpPr>
        <p:spPr>
          <a:xfrm>
            <a:off x="7479603" y="4593490"/>
            <a:ext cx="3018775"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Lại Tiến Mạnh</a:t>
            </a:r>
          </a:p>
        </p:txBody>
      </p:sp>
      <p:sp>
        <p:nvSpPr>
          <p:cNvPr id="26" name="Rectangle 25">
            <a:extLst>
              <a:ext uri="{FF2B5EF4-FFF2-40B4-BE49-F238E27FC236}">
                <a16:creationId xmlns:a16="http://schemas.microsoft.com/office/drawing/2014/main" id="{0B55535A-F36F-448F-94F0-A534883A069F}"/>
              </a:ext>
            </a:extLst>
          </p:cNvPr>
          <p:cNvSpPr/>
          <p:nvPr/>
        </p:nvSpPr>
        <p:spPr>
          <a:xfrm>
            <a:off x="7479603" y="5123672"/>
            <a:ext cx="2132315"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Managing Director</a:t>
            </a:r>
            <a:endParaRPr lang="en-US" sz="1600">
              <a:solidFill>
                <a:schemeClr val="bg1">
                  <a:lumMod val="50000"/>
                </a:schemeClr>
              </a:solidFill>
              <a:latin typeface="Montserrat" charset="0"/>
              <a:ea typeface="Montserrat" charset="0"/>
              <a:cs typeface="Montserrat" charset="0"/>
            </a:endParaRPr>
          </a:p>
        </p:txBody>
      </p:sp>
      <p:pic>
        <p:nvPicPr>
          <p:cNvPr id="29" name="Picture 28"/>
          <p:cNvPicPr>
            <a:picLocks noChangeAspect="1"/>
          </p:cNvPicPr>
          <p:nvPr/>
        </p:nvPicPr>
        <p:blipFill rotWithShape="1">
          <a:blip r:embed="rId5" cstate="print">
            <a:lum bright="7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9947" y="4310246"/>
            <a:ext cx="4829908" cy="5361592"/>
          </a:xfrm>
          <a:prstGeom prst="rect">
            <a:avLst/>
          </a:prstGeom>
        </p:spPr>
      </p:pic>
      <p:sp>
        <p:nvSpPr>
          <p:cNvPr id="24" name="Rectangle 23">
            <a:extLst>
              <a:ext uri="{FF2B5EF4-FFF2-40B4-BE49-F238E27FC236}">
                <a16:creationId xmlns:a16="http://schemas.microsoft.com/office/drawing/2014/main" id="{F711825B-E542-4848-93E6-F9ABF0634033}"/>
              </a:ext>
            </a:extLst>
          </p:cNvPr>
          <p:cNvSpPr/>
          <p:nvPr/>
        </p:nvSpPr>
        <p:spPr>
          <a:xfrm>
            <a:off x="17804352" y="4580214"/>
            <a:ext cx="3817071"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Phùng</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Thái</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Dương</a:t>
            </a:r>
            <a:endParaRPr lang="en-US" sz="2400" b="1" dirty="0">
              <a:latin typeface="Montserrat" charset="0"/>
              <a:ea typeface="Montserrat" charset="0"/>
              <a:cs typeface="Montserrat" charset="0"/>
            </a:endParaRPr>
          </a:p>
        </p:txBody>
      </p:sp>
      <p:sp>
        <p:nvSpPr>
          <p:cNvPr id="30" name="Rectangle 29">
            <a:extLst>
              <a:ext uri="{FF2B5EF4-FFF2-40B4-BE49-F238E27FC236}">
                <a16:creationId xmlns:a16="http://schemas.microsoft.com/office/drawing/2014/main" id="{948B3BDA-8E98-44BC-9073-291814068A8A}"/>
              </a:ext>
            </a:extLst>
          </p:cNvPr>
          <p:cNvSpPr/>
          <p:nvPr/>
        </p:nvSpPr>
        <p:spPr>
          <a:xfrm>
            <a:off x="17804352" y="5110395"/>
            <a:ext cx="3841116"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Deputy Director | Brand Consultant</a:t>
            </a:r>
            <a:endParaRPr lang="en-US" sz="1600">
              <a:solidFill>
                <a:schemeClr val="bg1">
                  <a:lumMod val="50000"/>
                </a:schemeClr>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id="{A2185C00-EA68-BE40-AEF1-CA4974C05E1B}"/>
              </a:ext>
            </a:extLst>
          </p:cNvPr>
          <p:cNvSpPr txBox="1"/>
          <p:nvPr/>
        </p:nvSpPr>
        <p:spPr>
          <a:xfrm>
            <a:off x="7479603" y="6008425"/>
            <a:ext cx="4325089"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sz="1600" dirty="0">
                <a:solidFill>
                  <a:schemeClr val="bg1">
                    <a:lumMod val="50000"/>
                  </a:schemeClr>
                </a:solidFill>
                <a:latin typeface="Montserrat" pitchFamily="2" charset="77"/>
              </a:rPr>
              <a:t>Mr. </a:t>
            </a:r>
            <a:r>
              <a:rPr lang="en-US" sz="1600" dirty="0" err="1">
                <a:solidFill>
                  <a:schemeClr val="bg1">
                    <a:lumMod val="50000"/>
                  </a:schemeClr>
                </a:solidFill>
                <a:latin typeface="Montserrat" pitchFamily="2" charset="77"/>
              </a:rPr>
              <a:t>Manh</a:t>
            </a:r>
            <a:r>
              <a:rPr lang="en-US" sz="1600" dirty="0">
                <a:solidFill>
                  <a:schemeClr val="bg1">
                    <a:lumMod val="50000"/>
                  </a:schemeClr>
                </a:solidFill>
                <a:latin typeface="Montserrat" pitchFamily="2" charset="77"/>
              </a:rPr>
              <a:t> is a senior consultant in business solutions, marketing and branding. </a:t>
            </a:r>
          </a:p>
          <a:p>
            <a:pPr algn="just"/>
            <a:r>
              <a:rPr lang="en-US" sz="1600" dirty="0">
                <a:solidFill>
                  <a:schemeClr val="bg1">
                    <a:lumMod val="50000"/>
                  </a:schemeClr>
                </a:solidFill>
                <a:latin typeface="Montserrat" pitchFamily="2" charset="77"/>
              </a:rPr>
              <a:t>He established </a:t>
            </a:r>
            <a:r>
              <a:rPr lang="en-US" sz="1600" dirty="0" err="1">
                <a:solidFill>
                  <a:schemeClr val="bg1">
                    <a:lumMod val="50000"/>
                  </a:schemeClr>
                </a:solidFill>
                <a:latin typeface="Montserrat" pitchFamily="2" charset="77"/>
              </a:rPr>
              <a:t>Mibrand</a:t>
            </a:r>
            <a:r>
              <a:rPr lang="en-US" sz="1600" dirty="0">
                <a:solidFill>
                  <a:schemeClr val="bg1">
                    <a:lumMod val="50000"/>
                  </a:schemeClr>
                </a:solidFill>
                <a:latin typeface="Montserrat" pitchFamily="2" charset="77"/>
              </a:rPr>
              <a:t> Vietnam Joint Stock Company with the ambition to become the leading brand consultancy company in Vietnam.</a:t>
            </a:r>
          </a:p>
          <a:p>
            <a:pPr algn="just"/>
            <a:endParaRPr lang="en-US" sz="1600" dirty="0">
              <a:solidFill>
                <a:schemeClr val="bg1">
                  <a:lumMod val="50000"/>
                </a:schemeClr>
              </a:solidFill>
              <a:latin typeface="Montserrat" pitchFamily="2" charset="77"/>
              <a:ea typeface="Montserrat" charset="0"/>
              <a:cs typeface="Montserrat" charset="0"/>
            </a:endParaRPr>
          </a:p>
        </p:txBody>
      </p:sp>
      <p:sp>
        <p:nvSpPr>
          <p:cNvPr id="28" name="TextBox 27">
            <a:extLst>
              <a:ext uri="{FF2B5EF4-FFF2-40B4-BE49-F238E27FC236}">
                <a16:creationId xmlns:a16="http://schemas.microsoft.com/office/drawing/2014/main" id="{78F227C0-67DA-9C43-91D6-CB507E195111}"/>
              </a:ext>
            </a:extLst>
          </p:cNvPr>
          <p:cNvSpPr txBox="1"/>
          <p:nvPr/>
        </p:nvSpPr>
        <p:spPr>
          <a:xfrm>
            <a:off x="17743741" y="5947042"/>
            <a:ext cx="4451241" cy="1815882"/>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Mr. Dương is now a Deputy Director of brand strategy consulting at Mibrand.</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With extensive experience in the field of branding, Duong is currently leading the Brand Consultant Team to develop projects for large clients in Mibrand.</a:t>
            </a:r>
          </a:p>
        </p:txBody>
      </p:sp>
    </p:spTree>
    <p:extLst>
      <p:ext uri="{BB962C8B-B14F-4D97-AF65-F5344CB8AC3E}">
        <p14:creationId xmlns:p14="http://schemas.microsoft.com/office/powerpoint/2010/main" val="242284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C92F453-C4BE-4E0C-82EC-099C79427AA6}"/>
              </a:ext>
            </a:extLst>
          </p:cNvPr>
          <p:cNvSpPr/>
          <p:nvPr/>
        </p:nvSpPr>
        <p:spPr>
          <a:xfrm>
            <a:off x="8085785" y="2991531"/>
            <a:ext cx="3903633" cy="1199880"/>
          </a:xfrm>
          <a:prstGeom prst="rect">
            <a:avLst/>
          </a:prstGeom>
        </p:spPr>
        <p:txBody>
          <a:bodyPr wrap="none">
            <a:spAutoFit/>
          </a:bodyPr>
          <a:lstStyle/>
          <a:p>
            <a:pPr algn="ctr" defTabSz="1206275"/>
            <a:r>
              <a:rPr lang="en-US" sz="7197" b="1">
                <a:solidFill>
                  <a:schemeClr val="bg1"/>
                </a:solidFill>
                <a:latin typeface="Lato Light"/>
                <a:cs typeface="Arial" panose="020B0604020202020204" pitchFamily="34" charset="0"/>
              </a:rPr>
              <a:t>HD Bank</a:t>
            </a:r>
          </a:p>
        </p:txBody>
      </p:sp>
      <p:sp>
        <p:nvSpPr>
          <p:cNvPr id="34" name="TextBox 33">
            <a:extLst>
              <a:ext uri="{FF2B5EF4-FFF2-40B4-BE49-F238E27FC236}">
                <a16:creationId xmlns:a16="http://schemas.microsoft.com/office/drawing/2014/main" id="{DF15EDDF-3D63-46E0-8F86-01FBF8D27A13}"/>
              </a:ext>
            </a:extLst>
          </p:cNvPr>
          <p:cNvSpPr txBox="1"/>
          <p:nvPr/>
        </p:nvSpPr>
        <p:spPr>
          <a:xfrm>
            <a:off x="7612388" y="3639857"/>
            <a:ext cx="4910979" cy="769441"/>
          </a:xfrm>
          <a:prstGeom prst="rect">
            <a:avLst/>
          </a:prstGeom>
          <a:noFill/>
        </p:spPr>
        <p:txBody>
          <a:bodyPr wrap="square" rtlCol="0">
            <a:spAutoFit/>
          </a:bodyPr>
          <a:lstStyle/>
          <a:p>
            <a:pPr algn="ctr" defTabSz="1206275"/>
            <a:r>
              <a:rPr lang="en-US" sz="2200">
                <a:solidFill>
                  <a:schemeClr val="bg1"/>
                </a:solidFill>
                <a:latin typeface="Lato Light"/>
                <a:cs typeface="Arial" panose="020B0604020202020204" pitchFamily="34" charset="0"/>
              </a:rPr>
              <a:t>Chiến l</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ợc định vị &amp; phát triển th</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ơng hiệu HD Bank</a:t>
            </a:r>
          </a:p>
        </p:txBody>
      </p:sp>
      <p:sp>
        <p:nvSpPr>
          <p:cNvPr id="35" name="TextBox 34">
            <a:extLst>
              <a:ext uri="{FF2B5EF4-FFF2-40B4-BE49-F238E27FC236}">
                <a16:creationId xmlns:a16="http://schemas.microsoft.com/office/drawing/2014/main" id="{8824A3F6-9B88-4F2C-AEB9-F07DB8B0260B}"/>
              </a:ext>
            </a:extLst>
          </p:cNvPr>
          <p:cNvSpPr txBox="1"/>
          <p:nvPr/>
        </p:nvSpPr>
        <p:spPr>
          <a:xfrm>
            <a:off x="8092117" y="7768566"/>
            <a:ext cx="3898804" cy="830997"/>
          </a:xfrm>
          <a:prstGeom prst="rect">
            <a:avLst/>
          </a:prstGeom>
          <a:noFill/>
        </p:spPr>
        <p:txBody>
          <a:bodyPr wrap="square" rtlCol="0">
            <a:spAutoFit/>
          </a:bodyPr>
          <a:lstStyle/>
          <a:p>
            <a:pPr algn="ctr"/>
            <a:r>
              <a:rPr lang="en-US" sz="2400">
                <a:solidFill>
                  <a:schemeClr val="bg1"/>
                </a:solidFill>
                <a:latin typeface="Lato Light"/>
              </a:rPr>
              <a:t>Brand Positioning &amp; Development Stategy</a:t>
            </a:r>
          </a:p>
        </p:txBody>
      </p:sp>
      <p:pic>
        <p:nvPicPr>
          <p:cNvPr id="3" name="Picture 2">
            <a:extLst>
              <a:ext uri="{FF2B5EF4-FFF2-40B4-BE49-F238E27FC236}">
                <a16:creationId xmlns:a16="http://schemas.microsoft.com/office/drawing/2014/main" id="{25E854D9-6835-0649-BEB8-35CE8AEEADD2}"/>
              </a:ext>
            </a:extLst>
          </p:cNvPr>
          <p:cNvPicPr>
            <a:picLocks noChangeAspect="1"/>
          </p:cNvPicPr>
          <p:nvPr/>
        </p:nvPicPr>
        <p:blipFill rotWithShape="1">
          <a:blip r:embed="rId3">
            <a:extLst>
              <a:ext uri="{28A0092B-C50C-407E-A947-70E740481C1C}">
                <a14:useLocalDpi xmlns:a14="http://schemas.microsoft.com/office/drawing/2010/main" val="0"/>
              </a:ext>
            </a:extLst>
          </a:blip>
          <a:srcRect l="49000"/>
          <a:stretch/>
        </p:blipFill>
        <p:spPr>
          <a:xfrm>
            <a:off x="11945827" y="1339"/>
            <a:ext cx="12433411" cy="13028511"/>
          </a:xfrm>
          <a:prstGeom prst="rect">
            <a:avLst/>
          </a:prstGeom>
        </p:spPr>
      </p:pic>
      <p:sp>
        <p:nvSpPr>
          <p:cNvPr id="19" name="Rectangle 18">
            <a:extLst>
              <a:ext uri="{FF2B5EF4-FFF2-40B4-BE49-F238E27FC236}">
                <a16:creationId xmlns:a16="http://schemas.microsoft.com/office/drawing/2014/main" id="{1C80E2DA-B734-2F44-90D3-021D3034A16D}"/>
              </a:ext>
            </a:extLst>
          </p:cNvPr>
          <p:cNvSpPr/>
          <p:nvPr/>
        </p:nvSpPr>
        <p:spPr>
          <a:xfrm>
            <a:off x="5683015" y="4819218"/>
            <a:ext cx="4696305" cy="742403"/>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r>
              <a:rPr lang="en-US" sz="2200">
                <a:solidFill>
                  <a:schemeClr val="accent3"/>
                </a:solidFill>
              </a:rPr>
              <a:t>Company Name</a:t>
            </a:r>
          </a:p>
        </p:txBody>
      </p:sp>
      <p:sp>
        <p:nvSpPr>
          <p:cNvPr id="9" name="Rectangle 8">
            <a:extLst>
              <a:ext uri="{FF2B5EF4-FFF2-40B4-BE49-F238E27FC236}">
                <a16:creationId xmlns:a16="http://schemas.microsoft.com/office/drawing/2014/main" id="{B3F12D54-FB9F-4088-953E-5F56808D03B0}"/>
              </a:ext>
            </a:extLst>
          </p:cNvPr>
          <p:cNvSpPr/>
          <p:nvPr/>
        </p:nvSpPr>
        <p:spPr>
          <a:xfrm>
            <a:off x="12426114" y="9553125"/>
            <a:ext cx="3597431" cy="923330"/>
          </a:xfrm>
          <a:prstGeom prst="rect">
            <a:avLst/>
          </a:prstGeom>
          <a:solidFill>
            <a:srgbClr val="2F3747"/>
          </a:solidFill>
        </p:spPr>
        <p:txBody>
          <a:bodyPr wrap="square">
            <a:spAutoFit/>
          </a:bodyPr>
          <a:lstStyle/>
          <a:p>
            <a:pPr algn="ctr"/>
            <a:endParaRPr lang="en-US" sz="1800" dirty="0">
              <a:solidFill>
                <a:schemeClr val="bg1"/>
              </a:solidFill>
              <a:latin typeface="Lato Light"/>
            </a:endParaRPr>
          </a:p>
          <a:p>
            <a:pPr algn="ctr"/>
            <a:r>
              <a:rPr lang="vi-VN" sz="1800" dirty="0">
                <a:solidFill>
                  <a:schemeClr val="bg1"/>
                </a:solidFill>
                <a:latin typeface="Montserrat" charset="0"/>
                <a:ea typeface="Montserrat" charset="0"/>
                <a:cs typeface="Montserrat" charset="0"/>
              </a:rPr>
              <a:t>Send message</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Lato Light"/>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3737" r="30127"/>
          <a:stretch/>
        </p:blipFill>
        <p:spPr>
          <a:xfrm>
            <a:off x="975170" y="-2238"/>
            <a:ext cx="10970657" cy="13028511"/>
          </a:xfrm>
          <a:prstGeom prst="rect">
            <a:avLst/>
          </a:prstGeom>
        </p:spPr>
      </p:pic>
      <p:sp>
        <p:nvSpPr>
          <p:cNvPr id="8" name="Rectangle 7"/>
          <p:cNvSpPr/>
          <p:nvPr/>
        </p:nvSpPr>
        <p:spPr>
          <a:xfrm>
            <a:off x="975170" y="13122656"/>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GỬI YÊU CẦU </a:t>
            </a:r>
            <a:r>
              <a:rPr lang="vi-VN" sz="2100">
                <a:solidFill>
                  <a:prstClr val="black"/>
                </a:solidFill>
                <a:latin typeface="Montserrat" charset="0"/>
                <a:ea typeface="Montserrat" charset="0"/>
                <a:cs typeface="Montserrat" charset="0"/>
              </a:rPr>
              <a:t>&gt; Gửi vào Email: contacus@mibrand.vn </a:t>
            </a:r>
            <a:endParaRPr lang="en-US" sz="2100">
              <a:solidFill>
                <a:prstClr val="black"/>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FCBA7045-3887-6F47-95EC-77CE877E4B82}"/>
              </a:ext>
            </a:extLst>
          </p:cNvPr>
          <p:cNvSpPr txBox="1"/>
          <p:nvPr/>
        </p:nvSpPr>
        <p:spPr>
          <a:xfrm>
            <a:off x="12425799" y="590909"/>
            <a:ext cx="11473467"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5599" dirty="0">
                <a:latin typeface="Montserrat" charset="0"/>
                <a:ea typeface="Montserrat" charset="0"/>
                <a:cs typeface="Montserrat" charset="0"/>
              </a:rPr>
              <a:t>Request a consultation</a:t>
            </a:r>
          </a:p>
        </p:txBody>
      </p:sp>
      <p:sp>
        <p:nvSpPr>
          <p:cNvPr id="12" name="TextBox 11">
            <a:extLst>
              <a:ext uri="{FF2B5EF4-FFF2-40B4-BE49-F238E27FC236}">
                <a16:creationId xmlns:a16="http://schemas.microsoft.com/office/drawing/2014/main" id="{CFFD0DE8-94F5-5049-9B12-1CDF1F9EF703}"/>
              </a:ext>
            </a:extLst>
          </p:cNvPr>
          <p:cNvSpPr txBox="1"/>
          <p:nvPr/>
        </p:nvSpPr>
        <p:spPr>
          <a:xfrm>
            <a:off x="12425802" y="1813742"/>
            <a:ext cx="11473465"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Mibrand Vietnam will contact you as soon as possible</a:t>
            </a:r>
          </a:p>
        </p:txBody>
      </p:sp>
      <p:sp>
        <p:nvSpPr>
          <p:cNvPr id="13" name="TextBox 12">
            <a:extLst>
              <a:ext uri="{FF2B5EF4-FFF2-40B4-BE49-F238E27FC236}">
                <a16:creationId xmlns:a16="http://schemas.microsoft.com/office/drawing/2014/main" id="{CFFD0DE8-94F5-5049-9B12-1CDF1F9EF703}"/>
              </a:ext>
            </a:extLst>
          </p:cNvPr>
          <p:cNvSpPr txBox="1"/>
          <p:nvPr/>
        </p:nvSpPr>
        <p:spPr>
          <a:xfrm>
            <a:off x="12523367"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Name:</a:t>
            </a:r>
          </a:p>
        </p:txBody>
      </p:sp>
      <p:sp>
        <p:nvSpPr>
          <p:cNvPr id="14" name="TextBox 13">
            <a:extLst>
              <a:ext uri="{FF2B5EF4-FFF2-40B4-BE49-F238E27FC236}">
                <a16:creationId xmlns:a16="http://schemas.microsoft.com/office/drawing/2014/main" id="{CFFD0DE8-94F5-5049-9B12-1CDF1F9EF703}"/>
              </a:ext>
            </a:extLst>
          </p:cNvPr>
          <p:cNvSpPr txBox="1"/>
          <p:nvPr/>
        </p:nvSpPr>
        <p:spPr>
          <a:xfrm>
            <a:off x="17744233"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Email:</a:t>
            </a:r>
          </a:p>
        </p:txBody>
      </p:sp>
      <p:sp>
        <p:nvSpPr>
          <p:cNvPr id="15" name="TextBox 14">
            <a:extLst>
              <a:ext uri="{FF2B5EF4-FFF2-40B4-BE49-F238E27FC236}">
                <a16:creationId xmlns:a16="http://schemas.microsoft.com/office/drawing/2014/main" id="{CFFD0DE8-94F5-5049-9B12-1CDF1F9EF703}"/>
              </a:ext>
            </a:extLst>
          </p:cNvPr>
          <p:cNvSpPr txBox="1"/>
          <p:nvPr/>
        </p:nvSpPr>
        <p:spPr>
          <a:xfrm>
            <a:off x="12520304"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Tel:</a:t>
            </a:r>
          </a:p>
        </p:txBody>
      </p:sp>
      <p:sp>
        <p:nvSpPr>
          <p:cNvPr id="16" name="TextBox 15">
            <a:extLst>
              <a:ext uri="{FF2B5EF4-FFF2-40B4-BE49-F238E27FC236}">
                <a16:creationId xmlns:a16="http://schemas.microsoft.com/office/drawing/2014/main" id="{CFFD0DE8-94F5-5049-9B12-1CDF1F9EF703}"/>
              </a:ext>
            </a:extLst>
          </p:cNvPr>
          <p:cNvSpPr txBox="1"/>
          <p:nvPr/>
        </p:nvSpPr>
        <p:spPr>
          <a:xfrm>
            <a:off x="17744231"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Company name:</a:t>
            </a:r>
          </a:p>
        </p:txBody>
      </p:sp>
      <p:sp>
        <p:nvSpPr>
          <p:cNvPr id="17" name="TextBox 16">
            <a:extLst>
              <a:ext uri="{FF2B5EF4-FFF2-40B4-BE49-F238E27FC236}">
                <a16:creationId xmlns:a16="http://schemas.microsoft.com/office/drawing/2014/main" id="{CFFD0DE8-94F5-5049-9B12-1CDF1F9EF703}"/>
              </a:ext>
            </a:extLst>
          </p:cNvPr>
          <p:cNvSpPr txBox="1"/>
          <p:nvPr/>
        </p:nvSpPr>
        <p:spPr>
          <a:xfrm>
            <a:off x="12520302" y="6304269"/>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Message:</a:t>
            </a:r>
          </a:p>
        </p:txBody>
      </p:sp>
    </p:spTree>
    <p:extLst>
      <p:ext uri="{BB962C8B-B14F-4D97-AF65-F5344CB8AC3E}">
        <p14:creationId xmlns:p14="http://schemas.microsoft.com/office/powerpoint/2010/main" val="1055123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035021-7DFA-424D-B263-5F12F76DB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3746"/>
            <a:ext cx="24379238" cy="13028511"/>
          </a:xfrm>
          <a:prstGeom prst="rect">
            <a:avLst/>
          </a:prstGeom>
        </p:spPr>
      </p:pic>
      <p:sp>
        <p:nvSpPr>
          <p:cNvPr id="8" name="Rectangle 7">
            <a:extLst>
              <a:ext uri="{FF2B5EF4-FFF2-40B4-BE49-F238E27FC236}">
                <a16:creationId xmlns:a16="http://schemas.microsoft.com/office/drawing/2014/main" id="{0022BDD1-145E-B84F-BAF9-406013FD0A12}"/>
              </a:ext>
            </a:extLst>
          </p:cNvPr>
          <p:cNvSpPr/>
          <p:nvPr/>
        </p:nvSpPr>
        <p:spPr>
          <a:xfrm>
            <a:off x="2582849" y="7900432"/>
            <a:ext cx="540158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latin typeface="Montserrat" charset="0"/>
                <a:ea typeface="Montserrat" charset="0"/>
                <a:cs typeface="Montserrat" charset="0"/>
              </a:rPr>
              <a:t>Mibrand</a:t>
            </a:r>
            <a:r>
              <a:rPr lang="en-US" sz="2100" dirty="0">
                <a:latin typeface="Montserrat" charset="0"/>
                <a:ea typeface="Montserrat" charset="0"/>
                <a:cs typeface="Montserrat" charset="0"/>
              </a:rPr>
              <a:t> and their team of professional consultants pointed out practical issues and gave us the opportunity to look back and identify our position in the market.</a:t>
            </a:r>
          </a:p>
        </p:txBody>
      </p:sp>
      <p:sp>
        <p:nvSpPr>
          <p:cNvPr id="10" name="Rectangle 9">
            <a:extLst>
              <a:ext uri="{FF2B5EF4-FFF2-40B4-BE49-F238E27FC236}">
                <a16:creationId xmlns:a16="http://schemas.microsoft.com/office/drawing/2014/main" id="{BFA990B0-939C-664C-B95E-3F9BEBABB1E4}"/>
              </a:ext>
            </a:extLst>
          </p:cNvPr>
          <p:cNvSpPr/>
          <p:nvPr/>
        </p:nvSpPr>
        <p:spPr>
          <a:xfrm>
            <a:off x="16091016" y="7749166"/>
            <a:ext cx="5833602"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Calibri" charset="0"/>
                <a:ea typeface="Calibri" charset="0"/>
                <a:cs typeface="Calibri" charset="0"/>
              </a:rPr>
              <a:t>We think Mibrand will be a pioneer in this section to revaluate the brand of any enterprise...</a:t>
            </a:r>
            <a:endParaRPr lang="en-US" sz="2400">
              <a:latin typeface="Calibri" charset="0"/>
              <a:ea typeface="Calibri" charset="0"/>
              <a:cs typeface="Calibri" charset="0"/>
            </a:endParaRPr>
          </a:p>
        </p:txBody>
      </p:sp>
      <p:sp>
        <p:nvSpPr>
          <p:cNvPr id="11" name="Rectangle 10">
            <a:extLst>
              <a:ext uri="{FF2B5EF4-FFF2-40B4-BE49-F238E27FC236}">
                <a16:creationId xmlns:a16="http://schemas.microsoft.com/office/drawing/2014/main" id="{78AEE88F-7F6F-1844-AA7C-D93421A3866E}"/>
              </a:ext>
            </a:extLst>
          </p:cNvPr>
          <p:cNvSpPr/>
          <p:nvPr/>
        </p:nvSpPr>
        <p:spPr>
          <a:xfrm>
            <a:off x="2867747" y="10507183"/>
            <a:ext cx="4831786"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Nguyen </a:t>
            </a:r>
            <a:r>
              <a:rPr lang="en-US" sz="2200" b="1">
                <a:latin typeface="Montserrat" charset="0"/>
                <a:ea typeface="Montserrat" charset="0"/>
                <a:cs typeface="Montserrat" charset="0"/>
              </a:rPr>
              <a:t>Thu Dung</a:t>
            </a:r>
          </a:p>
        </p:txBody>
      </p:sp>
      <p:sp>
        <p:nvSpPr>
          <p:cNvPr id="13" name="Rectangle 12">
            <a:extLst>
              <a:ext uri="{FF2B5EF4-FFF2-40B4-BE49-F238E27FC236}">
                <a16:creationId xmlns:a16="http://schemas.microsoft.com/office/drawing/2014/main" id="{1DDD7936-08AB-4E46-BAA2-7688F046F69A}"/>
              </a:ext>
            </a:extLst>
          </p:cNvPr>
          <p:cNvSpPr/>
          <p:nvPr/>
        </p:nvSpPr>
        <p:spPr>
          <a:xfrm>
            <a:off x="17766786" y="10371262"/>
            <a:ext cx="2807046" cy="6912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199">
                <a:latin typeface="Calibri" charset="0"/>
                <a:ea typeface="Calibri" charset="0"/>
                <a:cs typeface="Calibri" charset="0"/>
              </a:rPr>
              <a:t>Ms. Van Anh</a:t>
            </a:r>
          </a:p>
        </p:txBody>
      </p:sp>
      <p:sp>
        <p:nvSpPr>
          <p:cNvPr id="16" name="Rectangle 15">
            <a:extLst>
              <a:ext uri="{FF2B5EF4-FFF2-40B4-BE49-F238E27FC236}">
                <a16:creationId xmlns:a16="http://schemas.microsoft.com/office/drawing/2014/main" id="{70D0C081-FD51-0948-9664-314C5246EA47}"/>
              </a:ext>
            </a:extLst>
          </p:cNvPr>
          <p:cNvSpPr/>
          <p:nvPr/>
        </p:nvSpPr>
        <p:spPr>
          <a:xfrm>
            <a:off x="5634228" y="2961577"/>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lumMod val="65000"/>
                  </a:schemeClr>
                </a:solidFill>
                <a:latin typeface="Montserrat" pitchFamily="2" charset="77"/>
                <a:ea typeface="Calibri" charset="0"/>
                <a:cs typeface="Calibri" charset="0"/>
              </a:rPr>
              <a:t>Our reputation is confirmed by the success of the customer</a:t>
            </a:r>
          </a:p>
          <a:p>
            <a:pPr algn="ctr"/>
            <a:endParaRPr lang="en-US" sz="2400" dirty="0">
              <a:solidFill>
                <a:schemeClr val="bg1">
                  <a:lumMod val="65000"/>
                </a:schemeClr>
              </a:solidFill>
              <a:latin typeface="Montserrat" pitchFamily="2" charset="77"/>
              <a:ea typeface="Montserrat" charset="0"/>
              <a:cs typeface="Montserrat" charset="0"/>
            </a:endParaRPr>
          </a:p>
        </p:txBody>
      </p:sp>
      <p:sp>
        <p:nvSpPr>
          <p:cNvPr id="14" name="Rectangle 13">
            <a:extLst>
              <a:ext uri="{FF2B5EF4-FFF2-40B4-BE49-F238E27FC236}">
                <a16:creationId xmlns:a16="http://schemas.microsoft.com/office/drawing/2014/main" id="{135E4BE3-25C4-409D-9F8E-DAAEE2BD1BFE}"/>
              </a:ext>
            </a:extLst>
          </p:cNvPr>
          <p:cNvSpPr/>
          <p:nvPr/>
        </p:nvSpPr>
        <p:spPr>
          <a:xfrm>
            <a:off x="16091016" y="7890908"/>
            <a:ext cx="5833601"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err="1">
                <a:latin typeface="Montserrat" charset="0"/>
                <a:ea typeface="Montserrat" charset="0"/>
                <a:cs typeface="Montserrat" charset="0"/>
              </a:rPr>
              <a:t>Mibrand</a:t>
            </a:r>
            <a:r>
              <a:rPr lang="en-US" sz="2200" dirty="0">
                <a:latin typeface="Montserrat" charset="0"/>
                <a:ea typeface="Montserrat" charset="0"/>
                <a:cs typeface="Montserrat" charset="0"/>
              </a:rPr>
              <a:t> Vietnam's brand consulting team has helped us to develop our GPA brand strategy with all our efforts and enthusiasm.</a:t>
            </a:r>
          </a:p>
        </p:txBody>
      </p:sp>
      <p:sp>
        <p:nvSpPr>
          <p:cNvPr id="18" name="Rectangle 17">
            <a:extLst>
              <a:ext uri="{FF2B5EF4-FFF2-40B4-BE49-F238E27FC236}">
                <a16:creationId xmlns:a16="http://schemas.microsoft.com/office/drawing/2014/main" id="{9231D580-3185-48C9-9888-5CD5116141E2}"/>
              </a:ext>
            </a:extLst>
          </p:cNvPr>
          <p:cNvSpPr/>
          <p:nvPr/>
        </p:nvSpPr>
        <p:spPr>
          <a:xfrm>
            <a:off x="2763744" y="11062507"/>
            <a:ext cx="5039789" cy="7414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 Founder &amp; CCO</a:t>
            </a:r>
          </a:p>
          <a:p>
            <a:pPr algn="ctr"/>
            <a:r>
              <a:rPr lang="vi-VN" sz="2100" dirty="0">
                <a:solidFill>
                  <a:schemeClr val="bg1">
                    <a:lumMod val="65000"/>
                  </a:schemeClr>
                </a:solidFill>
                <a:latin typeface="Montserrat" charset="0"/>
                <a:ea typeface="Montserrat" charset="0"/>
                <a:cs typeface="Montserrat" charset="0"/>
              </a:rPr>
              <a:t>Đồ trang sức D’Rosie</a:t>
            </a:r>
            <a:endParaRPr lang="en-US" sz="2100" dirty="0">
              <a:solidFill>
                <a:schemeClr val="bg1">
                  <a:lumMod val="65000"/>
                </a:schemeClr>
              </a:solidFill>
              <a:latin typeface="Montserrat" charset="0"/>
              <a:ea typeface="Montserrat" charset="0"/>
              <a:cs typeface="Montserrat" charset="0"/>
            </a:endParaRPr>
          </a:p>
        </p:txBody>
      </p:sp>
      <p:sp>
        <p:nvSpPr>
          <p:cNvPr id="19" name="Rectangle 18">
            <a:extLst>
              <a:ext uri="{FF2B5EF4-FFF2-40B4-BE49-F238E27FC236}">
                <a16:creationId xmlns:a16="http://schemas.microsoft.com/office/drawing/2014/main" id="{7C68D7D8-5D22-48AD-994C-638DBA524C9F}"/>
              </a:ext>
            </a:extLst>
          </p:cNvPr>
          <p:cNvSpPr/>
          <p:nvPr/>
        </p:nvSpPr>
        <p:spPr>
          <a:xfrm>
            <a:off x="16337070" y="11120835"/>
            <a:ext cx="5341491" cy="8977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Founder &amp; CEO</a:t>
            </a:r>
          </a:p>
          <a:p>
            <a:pPr algn="ctr"/>
            <a:r>
              <a:rPr lang="en-US" sz="2100" dirty="0">
                <a:solidFill>
                  <a:schemeClr val="bg1">
                    <a:lumMod val="65000"/>
                  </a:schemeClr>
                </a:solidFill>
                <a:latin typeface="Montserrat" charset="0"/>
                <a:ea typeface="Montserrat" charset="0"/>
                <a:cs typeface="Montserrat" charset="0"/>
              </a:rPr>
              <a:t>Golden Path Academics</a:t>
            </a:r>
          </a:p>
        </p:txBody>
      </p:sp>
      <p:sp>
        <p:nvSpPr>
          <p:cNvPr id="20" name="Rectangle 19">
            <a:extLst>
              <a:ext uri="{FF2B5EF4-FFF2-40B4-BE49-F238E27FC236}">
                <a16:creationId xmlns:a16="http://schemas.microsoft.com/office/drawing/2014/main" id="{2C889E97-DF72-4F43-8487-52546B9C010A}"/>
              </a:ext>
            </a:extLst>
          </p:cNvPr>
          <p:cNvSpPr/>
          <p:nvPr/>
        </p:nvSpPr>
        <p:spPr>
          <a:xfrm>
            <a:off x="17164798" y="10507183"/>
            <a:ext cx="3543522"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Dao </a:t>
            </a:r>
            <a:r>
              <a:rPr lang="en-US" sz="2200" b="1">
                <a:latin typeface="Montserrat" charset="0"/>
                <a:ea typeface="Montserrat" charset="0"/>
                <a:cs typeface="Montserrat" charset="0"/>
              </a:rPr>
              <a:t>Thu Hien</a:t>
            </a:r>
          </a:p>
        </p:txBody>
      </p:sp>
      <p:sp>
        <p:nvSpPr>
          <p:cNvPr id="17" name="Rectangle 16">
            <a:extLst>
              <a:ext uri="{FF2B5EF4-FFF2-40B4-BE49-F238E27FC236}">
                <a16:creationId xmlns:a16="http://schemas.microsoft.com/office/drawing/2014/main" id="{BFA990B0-939C-664C-B95E-3F9BEBABB1E4}"/>
              </a:ext>
            </a:extLst>
          </p:cNvPr>
          <p:cNvSpPr/>
          <p:nvPr/>
        </p:nvSpPr>
        <p:spPr>
          <a:xfrm>
            <a:off x="9704743" y="7964968"/>
            <a:ext cx="496896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Montserrat" pitchFamily="2" charset="77"/>
                <a:ea typeface="Calibri" charset="0"/>
                <a:cs typeface="Calibri" charset="0"/>
              </a:rPr>
              <a:t>We think </a:t>
            </a:r>
            <a:r>
              <a:rPr lang="en-US" sz="2000" dirty="0" err="1">
                <a:latin typeface="Montserrat" pitchFamily="2" charset="77"/>
                <a:ea typeface="Calibri" charset="0"/>
                <a:cs typeface="Calibri" charset="0"/>
              </a:rPr>
              <a:t>Mibrand</a:t>
            </a:r>
            <a:r>
              <a:rPr lang="en-US" sz="2000" dirty="0">
                <a:latin typeface="Montserrat" pitchFamily="2" charset="77"/>
                <a:ea typeface="Calibri" charset="0"/>
                <a:cs typeface="Calibri" charset="0"/>
              </a:rPr>
              <a:t> will be a pioneer in the field of consulting </a:t>
            </a:r>
            <a:r>
              <a:rPr lang="vi-VN" sz="2000" dirty="0">
                <a:latin typeface="Montserrat" pitchFamily="2" charset="77"/>
                <a:ea typeface="Calibri" charset="0"/>
                <a:cs typeface="Calibri" charset="0"/>
              </a:rPr>
              <a:t>and</a:t>
            </a:r>
            <a:r>
              <a:rPr lang="en-US" sz="2000" dirty="0">
                <a:latin typeface="Montserrat" pitchFamily="2" charset="77"/>
                <a:ea typeface="Calibri" charset="0"/>
                <a:cs typeface="Calibri" charset="0"/>
              </a:rPr>
              <a:t> evaluation.</a:t>
            </a:r>
          </a:p>
          <a:p>
            <a:pPr algn="ctr"/>
            <a:endParaRPr lang="en-US" sz="2000" dirty="0">
              <a:latin typeface="Montserrat" pitchFamily="2" charset="77"/>
              <a:ea typeface="Montserrat" charset="0"/>
              <a:cs typeface="Calibri" charset="0"/>
            </a:endParaRPr>
          </a:p>
          <a:p>
            <a:pPr algn="ctr"/>
            <a:endParaRPr lang="en-US" sz="2000" dirty="0">
              <a:latin typeface="Montserrat" pitchFamily="2" charset="77"/>
              <a:ea typeface="Montserrat" charset="0"/>
              <a:cs typeface="Montserra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262" y="5339643"/>
            <a:ext cx="2148760" cy="2160010"/>
          </a:xfrm>
          <a:prstGeom prst="ellipse">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6425" y="5339641"/>
            <a:ext cx="2068002" cy="2160010"/>
          </a:xfrm>
          <a:prstGeom prst="ellipse">
            <a:avLst/>
          </a:prstGeom>
        </p:spPr>
      </p:pic>
      <p:sp>
        <p:nvSpPr>
          <p:cNvPr id="23" name="Rectangle 22">
            <a:extLst>
              <a:ext uri="{FF2B5EF4-FFF2-40B4-BE49-F238E27FC236}">
                <a16:creationId xmlns:a16="http://schemas.microsoft.com/office/drawing/2014/main" id="{7C68D7D8-5D22-48AD-994C-638DBA524C9F}"/>
              </a:ext>
            </a:extLst>
          </p:cNvPr>
          <p:cNvSpPr/>
          <p:nvPr/>
        </p:nvSpPr>
        <p:spPr>
          <a:xfrm>
            <a:off x="9029183" y="11062058"/>
            <a:ext cx="6320089" cy="77377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solidFill>
                  <a:schemeClr val="bg1">
                    <a:lumMod val="65000"/>
                  </a:schemeClr>
                </a:solidFill>
                <a:latin typeface="Montserrat" charset="0"/>
                <a:ea typeface="Montserrat" charset="0"/>
                <a:cs typeface="Montserrat" charset="0"/>
              </a:rPr>
              <a:t>Vice President of Sales  </a:t>
            </a:r>
          </a:p>
          <a:p>
            <a:pPr algn="ctr"/>
            <a:r>
              <a:rPr lang="en-US" sz="2100" dirty="0" err="1">
                <a:solidFill>
                  <a:schemeClr val="bg1">
                    <a:lumMod val="65000"/>
                  </a:schemeClr>
                </a:solidFill>
                <a:latin typeface="Montserrat" charset="0"/>
                <a:ea typeface="Montserrat" charset="0"/>
                <a:cs typeface="Montserrat" charset="0"/>
              </a:rPr>
              <a:t>SaoBacDau Technologies Corporation</a:t>
            </a:r>
          </a:p>
        </p:txBody>
      </p:sp>
      <p:sp>
        <p:nvSpPr>
          <p:cNvPr id="24" name="Rectangle 23">
            <a:extLst>
              <a:ext uri="{FF2B5EF4-FFF2-40B4-BE49-F238E27FC236}">
                <a16:creationId xmlns:a16="http://schemas.microsoft.com/office/drawing/2014/main" id="{2C889E97-DF72-4F43-8487-52546B9C010A}"/>
              </a:ext>
            </a:extLst>
          </p:cNvPr>
          <p:cNvSpPr/>
          <p:nvPr/>
        </p:nvSpPr>
        <p:spPr>
          <a:xfrm>
            <a:off x="9890213" y="10507183"/>
            <a:ext cx="4611389"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Mr. </a:t>
            </a:r>
            <a:r>
              <a:rPr lang="vi-VN" sz="2200" b="1">
                <a:latin typeface="Montserrat" charset="0"/>
                <a:ea typeface="Montserrat" charset="0"/>
                <a:cs typeface="Montserrat" charset="0"/>
              </a:rPr>
              <a:t>Nguyen Viet Thang</a:t>
            </a:r>
            <a:endParaRPr lang="en-US" sz="2200" b="1">
              <a:latin typeface="Montserrat" charset="0"/>
              <a:ea typeface="Montserrat" charset="0"/>
              <a:cs typeface="Montserrat"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22045" b="7466"/>
          <a:stretch/>
        </p:blipFill>
        <p:spPr>
          <a:xfrm>
            <a:off x="11077306" y="5475562"/>
            <a:ext cx="2070841" cy="2025036"/>
          </a:xfrm>
          <a:prstGeom prst="ellipse">
            <a:avLst/>
          </a:prstGeom>
        </p:spPr>
      </p:pic>
    </p:spTree>
    <p:extLst>
      <p:ext uri="{BB962C8B-B14F-4D97-AF65-F5344CB8AC3E}">
        <p14:creationId xmlns:p14="http://schemas.microsoft.com/office/powerpoint/2010/main" val="114952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6874" y="10973334"/>
            <a:ext cx="4502131" cy="257264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27238"/>
          <a:stretch/>
        </p:blipFill>
        <p:spPr>
          <a:xfrm>
            <a:off x="0" y="2415612"/>
            <a:ext cx="24379238" cy="8837474"/>
          </a:xfrm>
          <a:prstGeom prst="rect">
            <a:avLst/>
          </a:prstGeom>
        </p:spPr>
      </p:pic>
      <p:sp>
        <p:nvSpPr>
          <p:cNvPr id="28" name="Rectangle 27">
            <a:extLst>
              <a:ext uri="{FF2B5EF4-FFF2-40B4-BE49-F238E27FC236}">
                <a16:creationId xmlns:a16="http://schemas.microsoft.com/office/drawing/2014/main" id="{549EDE1B-3DE1-6F47-B41D-8FEF0974C4B2}"/>
              </a:ext>
            </a:extLst>
          </p:cNvPr>
          <p:cNvSpPr/>
          <p:nvPr/>
        </p:nvSpPr>
        <p:spPr>
          <a:xfrm>
            <a:off x="4148624" y="1611910"/>
            <a:ext cx="15994188" cy="80370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solidFill>
                <a:schemeClr val="bg1">
                  <a:lumMod val="50000"/>
                </a:schemeClr>
              </a:solidFill>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id="{FCBA7045-3887-6F47-95EC-77CE877E4B82}"/>
              </a:ext>
            </a:extLst>
          </p:cNvPr>
          <p:cNvSpPr txBox="1"/>
          <p:nvPr/>
        </p:nvSpPr>
        <p:spPr>
          <a:xfrm>
            <a:off x="6408982" y="442585"/>
            <a:ext cx="11473467" cy="10770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6399">
                <a:latin typeface="Montserrat" charset="0"/>
                <a:ea typeface="Montserrat" charset="0"/>
                <a:cs typeface="Montserrat" charset="0"/>
              </a:rPr>
              <a:t>We Share</a:t>
            </a:r>
            <a:endParaRPr lang="en-US" sz="6399" dirty="0">
              <a:latin typeface="Montserrat" charset="0"/>
              <a:ea typeface="Montserrat" charset="0"/>
              <a:cs typeface="Montserrat" charset="0"/>
            </a:endParaRPr>
          </a:p>
        </p:txBody>
      </p:sp>
      <p:sp>
        <p:nvSpPr>
          <p:cNvPr id="31" name="Rectangle 30">
            <a:extLst>
              <a:ext uri="{FF2B5EF4-FFF2-40B4-BE49-F238E27FC236}">
                <a16:creationId xmlns:a16="http://schemas.microsoft.com/office/drawing/2014/main" id="{B3F12D54-FB9F-4088-953E-5F56808D03B0}"/>
              </a:ext>
            </a:extLst>
          </p:cNvPr>
          <p:cNvSpPr/>
          <p:nvPr/>
        </p:nvSpPr>
        <p:spPr>
          <a:xfrm>
            <a:off x="10346999" y="10057691"/>
            <a:ext cx="3597431" cy="923330"/>
          </a:xfrm>
          <a:prstGeom prst="rect">
            <a:avLst/>
          </a:prstGeom>
          <a:solidFill>
            <a:srgbClr val="2F3747"/>
          </a:solidFill>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vi-VN" sz="1800" dirty="0">
                <a:solidFill>
                  <a:schemeClr val="bg1"/>
                </a:solidFill>
                <a:latin typeface="Montserrat" charset="0"/>
                <a:ea typeface="Montserrat" charset="0"/>
                <a:cs typeface="Montserrat" charset="0"/>
              </a:rPr>
              <a:t>See more post</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Montserrat" charset="0"/>
              <a:ea typeface="Montserrat" charset="0"/>
              <a:cs typeface="Montserrat" charset="0"/>
            </a:endParaRPr>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497" y="11637302"/>
            <a:ext cx="3440532" cy="181273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5043" y="12133163"/>
            <a:ext cx="4089565" cy="617497"/>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2982" y="11399747"/>
            <a:ext cx="4025472" cy="2141066"/>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97428" y="11849428"/>
            <a:ext cx="2822051" cy="1241703"/>
          </a:xfrm>
          <a:prstGeom prst="rect">
            <a:avLst/>
          </a:prstGeom>
        </p:spPr>
      </p:pic>
      <p:sp>
        <p:nvSpPr>
          <p:cNvPr id="11" name="Rectangle 10"/>
          <p:cNvSpPr/>
          <p:nvPr/>
        </p:nvSpPr>
        <p:spPr>
          <a:xfrm>
            <a:off x="601497" y="13091132"/>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XEM CÁC BÀI VIẾT KHÁC </a:t>
            </a:r>
            <a:r>
              <a:rPr lang="vi-VN" sz="2100">
                <a:solidFill>
                  <a:prstClr val="black"/>
                </a:solidFill>
                <a:latin typeface="Montserrat" charset="0"/>
                <a:ea typeface="Montserrat" charset="0"/>
                <a:cs typeface="Montserrat" charset="0"/>
              </a:rPr>
              <a:t>&gt; Dẫn link đến V.</a:t>
            </a:r>
            <a:endParaRPr lang="en-US" sz="2100">
              <a:solidFill>
                <a:prstClr val="black"/>
              </a:solidFill>
              <a:latin typeface="Montserrat" charset="0"/>
              <a:ea typeface="Montserrat" charset="0"/>
              <a:cs typeface="Montserrat" charset="0"/>
            </a:endParaRPr>
          </a:p>
        </p:txBody>
      </p:sp>
      <p:sp>
        <p:nvSpPr>
          <p:cNvPr id="3" name="Rectangle 2">
            <a:extLst>
              <a:ext uri="{FF2B5EF4-FFF2-40B4-BE49-F238E27FC236}">
                <a16:creationId xmlns:a16="http://schemas.microsoft.com/office/drawing/2014/main" id="{9ECF4C2C-103E-F64F-AC06-7E332F3634BC}"/>
              </a:ext>
            </a:extLst>
          </p:cNvPr>
          <p:cNvSpPr/>
          <p:nvPr/>
        </p:nvSpPr>
        <p:spPr>
          <a:xfrm>
            <a:off x="4496023" y="1428809"/>
            <a:ext cx="15299381" cy="646331"/>
          </a:xfrm>
          <a:prstGeom prst="rect">
            <a:avLst/>
          </a:prstGeom>
        </p:spPr>
        <p:txBody>
          <a:bodyPr wrap="none">
            <a:spAutoFit/>
          </a:bodyPr>
          <a:lstStyle/>
          <a:p>
            <a:pPr algn="ctr"/>
            <a:r>
              <a:rPr lang="en-US" sz="3600" dirty="0">
                <a:solidFill>
                  <a:schemeClr val="bg1">
                    <a:lumMod val="50000"/>
                  </a:schemeClr>
                </a:solidFill>
                <a:latin typeface="Montserrat" pitchFamily="2" charset="77"/>
              </a:rPr>
              <a:t>Helping and sharing knowledge about Brand is our Source of Life</a:t>
            </a:r>
          </a:p>
        </p:txBody>
      </p:sp>
    </p:spTree>
    <p:extLst>
      <p:ext uri="{BB962C8B-B14F-4D97-AF65-F5344CB8AC3E}">
        <p14:creationId xmlns:p14="http://schemas.microsoft.com/office/powerpoint/2010/main" val="369842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par>
                                <p:cTn id="9" presetID="1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ppt_y</p:attrName>
                                        </p:attrNameLst>
                                      </p:cBhvr>
                                      <p:tavLst>
                                        <p:tav tm="0">
                                          <p:val>
                                            <p:strVal val="#ppt_y+#ppt_h*1.125000"/>
                                          </p:val>
                                        </p:tav>
                                        <p:tav tm="100000">
                                          <p:val>
                                            <p:strVal val="#ppt_y"/>
                                          </p:val>
                                        </p:tav>
                                      </p:tavLst>
                                    </p:anim>
                                    <p:animEffect transition="in" filter="wipe(up)">
                                      <p:cBhvr>
                                        <p:cTn id="12" dur="500"/>
                                        <p:tgtEl>
                                          <p:spTgt spid="36"/>
                                        </p:tgtEl>
                                      </p:cBhvr>
                                    </p:animEffect>
                                  </p:childTnLst>
                                </p:cTn>
                              </p:par>
                              <p:par>
                                <p:cTn id="13" presetID="12" presetClass="entr" presetSubtype="4"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p:tgtEl>
                                          <p:spTgt spid="37"/>
                                        </p:tgtEl>
                                        <p:attrNameLst>
                                          <p:attrName>ppt_y</p:attrName>
                                        </p:attrNameLst>
                                      </p:cBhvr>
                                      <p:tavLst>
                                        <p:tav tm="0">
                                          <p:val>
                                            <p:strVal val="#ppt_y+#ppt_h*1.125000"/>
                                          </p:val>
                                        </p:tav>
                                        <p:tav tm="100000">
                                          <p:val>
                                            <p:strVal val="#ppt_y"/>
                                          </p:val>
                                        </p:tav>
                                      </p:tavLst>
                                    </p:anim>
                                    <p:animEffect transition="in" filter="wipe(up)">
                                      <p:cBhvr>
                                        <p:cTn id="16" dur="500"/>
                                        <p:tgtEl>
                                          <p:spTgt spid="37"/>
                                        </p:tgtEl>
                                      </p:cBhvr>
                                    </p:animEffect>
                                  </p:childTnLst>
                                </p:cTn>
                              </p:par>
                              <p:par>
                                <p:cTn id="17" presetID="12" presetClass="entr" presetSubtype="4"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p:tgtEl>
                                          <p:spTgt spid="38"/>
                                        </p:tgtEl>
                                        <p:attrNameLst>
                                          <p:attrName>ppt_y</p:attrName>
                                        </p:attrNameLst>
                                      </p:cBhvr>
                                      <p:tavLst>
                                        <p:tav tm="0">
                                          <p:val>
                                            <p:strVal val="#ppt_y+#ppt_h*1.125000"/>
                                          </p:val>
                                        </p:tav>
                                        <p:tav tm="100000">
                                          <p:val>
                                            <p:strVal val="#ppt_y"/>
                                          </p:val>
                                        </p:tav>
                                      </p:tavLst>
                                    </p:anim>
                                    <p:animEffect transition="in" filter="wipe(up)">
                                      <p:cBhvr>
                                        <p:cTn id="20" dur="500"/>
                                        <p:tgtEl>
                                          <p:spTgt spid="38"/>
                                        </p:tgtEl>
                                      </p:cBhvr>
                                    </p:animEffect>
                                  </p:childTnLst>
                                </p:cTn>
                              </p:par>
                              <p:par>
                                <p:cTn id="21" presetID="12" presetClass="entr" presetSubtype="4"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p:tgtEl>
                                          <p:spTgt spid="40"/>
                                        </p:tgtEl>
                                        <p:attrNameLst>
                                          <p:attrName>ppt_y</p:attrName>
                                        </p:attrNameLst>
                                      </p:cBhvr>
                                      <p:tavLst>
                                        <p:tav tm="0">
                                          <p:val>
                                            <p:strVal val="#ppt_y+#ppt_h*1.125000"/>
                                          </p:val>
                                        </p:tav>
                                        <p:tav tm="100000">
                                          <p:val>
                                            <p:strVal val="#ppt_y"/>
                                          </p:val>
                                        </p:tav>
                                      </p:tavLst>
                                    </p:anim>
                                    <p:animEffect transition="in" filter="wipe(up)">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597" y="907760"/>
            <a:ext cx="1087464" cy="113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bject 10"/>
          <p:cNvSpPr/>
          <p:nvPr/>
        </p:nvSpPr>
        <p:spPr>
          <a:xfrm>
            <a:off x="18471690" y="10500998"/>
            <a:ext cx="3072738" cy="576755"/>
          </a:xfrm>
          <a:prstGeom prst="rect">
            <a:avLst/>
          </a:prstGeom>
          <a:blipFill>
            <a:blip r:embed="rId3" cstate="email">
              <a:extLst>
                <a:ext uri="{28A0092B-C50C-407E-A947-70E740481C1C}">
                  <a14:useLocalDpi xmlns:a14="http://schemas.microsoft.com/office/drawing/2010/main" val="0"/>
                </a:ext>
              </a:extLst>
            </a:blip>
            <a:stretch>
              <a:fillRect/>
            </a:stretch>
          </a:blipFill>
        </p:spPr>
        <p:txBody>
          <a:bodyPr wrap="square" lIns="0" tIns="0" rIns="0" bIns="0" rtlCol="0"/>
          <a:lstStyle/>
          <a:p>
            <a:endParaRPr sz="11998" b="1">
              <a:latin typeface="Montserrat" charset="0"/>
              <a:ea typeface="Montserrat" charset="0"/>
              <a:cs typeface="Montserrat" charset="0"/>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20961" t="13790" r="21078" b="20014"/>
          <a:stretch/>
        </p:blipFill>
        <p:spPr>
          <a:xfrm>
            <a:off x="1840158" y="10144794"/>
            <a:ext cx="1975332" cy="1289164"/>
          </a:xfrm>
          <a:prstGeom prst="rect">
            <a:avLst/>
          </a:prstGeom>
          <a:noFill/>
        </p:spPr>
      </p:pic>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649622" y="458910"/>
            <a:ext cx="3550554" cy="2028888"/>
          </a:xfrm>
          <a:prstGeom prst="rect">
            <a:avLst/>
          </a:prstGeom>
          <a:noFill/>
        </p:spPr>
      </p:pic>
      <p:pic>
        <p:nvPicPr>
          <p:cNvPr id="6" name="Picture 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682445" y="5890986"/>
            <a:ext cx="2153145" cy="640265"/>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446588" y="3322430"/>
            <a:ext cx="2840925" cy="1496812"/>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8628119" y="1133974"/>
            <a:ext cx="3456169" cy="521858"/>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623611" y="3251404"/>
            <a:ext cx="2750613" cy="1463656"/>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858580" y="10228453"/>
            <a:ext cx="1762868" cy="1081181"/>
          </a:xfrm>
          <a:prstGeom prst="rect">
            <a:avLst/>
          </a:prstGeom>
        </p:spPr>
      </p:pic>
      <p:pic>
        <p:nvPicPr>
          <p:cNvPr id="11" name="Picture 10"/>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5125831" y="3028864"/>
            <a:ext cx="3266374" cy="1737317"/>
          </a:xfrm>
          <a:prstGeom prst="rect">
            <a:avLst/>
          </a:prstGeom>
        </p:spPr>
      </p:pic>
      <p:pic>
        <p:nvPicPr>
          <p:cNvPr id="12" name="Picture 11"/>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8835749" y="5694368"/>
            <a:ext cx="2748387" cy="1209290"/>
          </a:xfrm>
          <a:prstGeom prst="rect">
            <a:avLst/>
          </a:prstGeom>
        </p:spPr>
      </p:pic>
      <p:pic>
        <p:nvPicPr>
          <p:cNvPr id="13" name="Picture 1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9375542" y="1133974"/>
            <a:ext cx="2846138" cy="720247"/>
          </a:xfrm>
          <a:prstGeom prst="rect">
            <a:avLst/>
          </a:prstGeom>
        </p:spPr>
      </p:pic>
      <p:pic>
        <p:nvPicPr>
          <p:cNvPr id="14" name="Picture 2"/>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r="9379"/>
          <a:stretch/>
        </p:blipFill>
        <p:spPr bwMode="auto">
          <a:xfrm>
            <a:off x="9685910" y="7861594"/>
            <a:ext cx="2108208" cy="1330196"/>
          </a:xfrm>
          <a:prstGeom prst="rect">
            <a:avLst/>
          </a:prstGeom>
          <a:noFill/>
          <a:ln w="9525">
            <a:noFill/>
            <a:miter lim="800000"/>
            <a:headEnd/>
            <a:tailEnd/>
          </a:ln>
        </p:spPr>
      </p:pic>
      <p:pic>
        <p:nvPicPr>
          <p:cNvPr id="15" name="Picture 14"/>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9548808" y="5665853"/>
            <a:ext cx="2382417" cy="1127428"/>
          </a:xfrm>
          <a:prstGeom prst="rect">
            <a:avLst/>
          </a:prstGeom>
        </p:spPr>
      </p:pic>
      <p:pic>
        <p:nvPicPr>
          <p:cNvPr id="16" name="Picture 15"/>
          <p:cNvPicPr>
            <a:picLocks noChangeAspect="1"/>
          </p:cNvPicPr>
          <p:nvPr/>
        </p:nvPicPr>
        <p:blipFill rotWithShape="1">
          <a:blip r:embed="rId16" cstate="email">
            <a:extLst>
              <a:ext uri="{28A0092B-C50C-407E-A947-70E740481C1C}">
                <a14:useLocalDpi xmlns:a14="http://schemas.microsoft.com/office/drawing/2010/main" val="0"/>
              </a:ext>
            </a:extLst>
          </a:blip>
          <a:srcRect r="48771" b="-1257"/>
          <a:stretch/>
        </p:blipFill>
        <p:spPr>
          <a:xfrm>
            <a:off x="14547830" y="8195314"/>
            <a:ext cx="1741020" cy="908688"/>
          </a:xfrm>
          <a:prstGeom prst="rect">
            <a:avLst/>
          </a:prstGeom>
        </p:spPr>
      </p:pic>
      <p:pic>
        <p:nvPicPr>
          <p:cNvPr id="17" name="Picture 16"/>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19364409" y="3028865"/>
            <a:ext cx="1983589" cy="1376649"/>
          </a:xfrm>
          <a:prstGeom prst="rect">
            <a:avLst/>
          </a:prstGeom>
        </p:spPr>
      </p:pic>
      <p:pic>
        <p:nvPicPr>
          <p:cNvPr id="18" name="Picture 17"/>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2095737" y="7583362"/>
            <a:ext cx="1821240" cy="1821240"/>
          </a:xfrm>
          <a:prstGeom prst="rect">
            <a:avLst/>
          </a:prstGeom>
        </p:spPr>
      </p:pic>
      <p:pic>
        <p:nvPicPr>
          <p:cNvPr id="19" name="Picture 18"/>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5570441" y="864796"/>
            <a:ext cx="2377158" cy="1457489"/>
          </a:xfrm>
          <a:prstGeom prst="rect">
            <a:avLst/>
          </a:prstGeom>
        </p:spPr>
      </p:pic>
      <p:pic>
        <p:nvPicPr>
          <p:cNvPr id="20" name="Picture 19"/>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9364410" y="7742747"/>
            <a:ext cx="1287299" cy="1661855"/>
          </a:xfrm>
          <a:prstGeom prst="rect">
            <a:avLst/>
          </a:prstGeom>
        </p:spPr>
      </p:pic>
      <p:pic>
        <p:nvPicPr>
          <p:cNvPr id="21" name="Picture 20"/>
          <p:cNvPicPr>
            <a:picLocks noChangeAspect="1"/>
          </p:cNvPicPr>
          <p:nvPr/>
        </p:nvPicPr>
        <p:blipFill rotWithShape="1">
          <a:blip r:embed="rId21">
            <a:extLst>
              <a:ext uri="{28A0092B-C50C-407E-A947-70E740481C1C}">
                <a14:useLocalDpi xmlns:a14="http://schemas.microsoft.com/office/drawing/2010/main" val="0"/>
              </a:ext>
            </a:extLst>
          </a:blip>
          <a:srcRect t="19046" b="15700"/>
          <a:stretch/>
        </p:blipFill>
        <p:spPr>
          <a:xfrm>
            <a:off x="14457472" y="10144794"/>
            <a:ext cx="1921735" cy="1253989"/>
          </a:xfrm>
          <a:prstGeom prst="rect">
            <a:avLst/>
          </a:prstGeom>
        </p:spPr>
      </p:pic>
      <p:pic>
        <p:nvPicPr>
          <p:cNvPr id="22" name="Picture Placeholder 3" descr="125347c (1).png"/>
          <p:cNvPicPr>
            <a:picLocks noChangeAspect="1"/>
          </p:cNvPicPr>
          <p:nvPr/>
        </p:nvPicPr>
        <p:blipFill>
          <a:blip r:embed="rId22" cstate="email">
            <a:extLst>
              <a:ext uri="{28A0092B-C50C-407E-A947-70E740481C1C}">
                <a14:useLocalDpi xmlns:a14="http://schemas.microsoft.com/office/drawing/2010/main" val="0"/>
              </a:ext>
            </a:extLst>
          </a:blip>
          <a:srcRect t="-44319" b="-44319"/>
          <a:stretch>
            <a:fillRect/>
          </a:stretch>
        </p:blipFill>
        <p:spPr>
          <a:xfrm>
            <a:off x="5372570" y="9337276"/>
            <a:ext cx="3036957" cy="1972359"/>
          </a:xfrm>
          <a:prstGeom prst="rect">
            <a:avLst/>
          </a:prstGeom>
        </p:spPr>
      </p:pic>
      <p:pic>
        <p:nvPicPr>
          <p:cNvPr id="23" name="Picture 2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72570" y="12273874"/>
            <a:ext cx="2759713" cy="610981"/>
          </a:xfrm>
          <a:prstGeom prst="rect">
            <a:avLst/>
          </a:prstGeom>
        </p:spPr>
      </p:pic>
      <p:pic>
        <p:nvPicPr>
          <p:cNvPr id="24" name="Picture 2" descr="http://img.trananh.vn/trananh/2013/05/15/logo.jpg"/>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p:blipFill>
        <p:spPr bwMode="auto">
          <a:xfrm>
            <a:off x="1274645" y="12345036"/>
            <a:ext cx="3184810" cy="6077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rotWithShape="1">
          <a:blip r:embed="rId25">
            <a:extLst>
              <a:ext uri="{28A0092B-C50C-407E-A947-70E740481C1C}">
                <a14:useLocalDpi xmlns:a14="http://schemas.microsoft.com/office/drawing/2010/main" val="0"/>
              </a:ext>
            </a:extLst>
          </a:blip>
          <a:srcRect t="-13122" r="52402"/>
          <a:stretch/>
        </p:blipFill>
        <p:spPr>
          <a:xfrm>
            <a:off x="14092100" y="3371014"/>
            <a:ext cx="2665597" cy="937443"/>
          </a:xfrm>
          <a:prstGeom prst="rect">
            <a:avLst/>
          </a:prstGeom>
        </p:spPr>
      </p:pic>
      <p:pic>
        <p:nvPicPr>
          <p:cNvPr id="26" name="Picture 25">
            <a:extLst>
              <a:ext uri="{FF2B5EF4-FFF2-40B4-BE49-F238E27FC236}">
                <a16:creationId xmlns:a16="http://schemas.microsoft.com/office/drawing/2014/main" id="{1C059751-3B8C-465A-8355-0CDE44CD77D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377373" y="5665854"/>
            <a:ext cx="1343911" cy="865397"/>
          </a:xfrm>
          <a:prstGeom prst="rect">
            <a:avLst/>
          </a:prstGeom>
        </p:spPr>
      </p:pic>
      <p:pic>
        <p:nvPicPr>
          <p:cNvPr id="27" name="Picture 26">
            <a:extLst>
              <a:ext uri="{FF2B5EF4-FFF2-40B4-BE49-F238E27FC236}">
                <a16:creationId xmlns:a16="http://schemas.microsoft.com/office/drawing/2014/main" id="{B85FE0FA-CB7F-4F79-B732-F7D384A4036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092099" y="5820456"/>
            <a:ext cx="2652482" cy="818222"/>
          </a:xfrm>
          <a:prstGeom prst="rect">
            <a:avLst/>
          </a:prstGeom>
        </p:spPr>
      </p:pic>
      <p:pic>
        <p:nvPicPr>
          <p:cNvPr id="28" name="Picture 2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245722" y="7701545"/>
            <a:ext cx="3026587" cy="1367785"/>
          </a:xfrm>
          <a:prstGeom prst="rect">
            <a:avLst/>
          </a:prstGeom>
        </p:spPr>
      </p:pic>
    </p:spTree>
    <p:extLst>
      <p:ext uri="{BB962C8B-B14F-4D97-AF65-F5344CB8AC3E}">
        <p14:creationId xmlns:p14="http://schemas.microsoft.com/office/powerpoint/2010/main" val="12255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1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par>
                                <p:cTn id="17" presetID="1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par>
                                <p:cTn id="21" presetID="1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up)">
                                      <p:cBhvr>
                                        <p:cTn id="24" dur="500"/>
                                        <p:tgtEl>
                                          <p:spTgt spid="8"/>
                                        </p:tgtEl>
                                      </p:cBhvr>
                                    </p:animEffect>
                                  </p:childTnLst>
                                </p:cTn>
                              </p:par>
                              <p:par>
                                <p:cTn id="25" presetID="1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ppt_h*1.125000"/>
                                          </p:val>
                                        </p:tav>
                                        <p:tav tm="100000">
                                          <p:val>
                                            <p:strVal val="#ppt_y"/>
                                          </p:val>
                                        </p:tav>
                                      </p:tavLst>
                                    </p:anim>
                                    <p:animEffect transition="in" filter="wipe(up)">
                                      <p:cBhvr>
                                        <p:cTn id="28" dur="500"/>
                                        <p:tgtEl>
                                          <p:spTgt spid="9"/>
                                        </p:tgtEl>
                                      </p:cBhvr>
                                    </p:animEffect>
                                  </p:childTnLst>
                                </p:cTn>
                              </p:par>
                              <p:par>
                                <p:cTn id="29" presetID="1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par>
                                <p:cTn id="33" presetID="1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p:tgtEl>
                                          <p:spTgt spid="12"/>
                                        </p:tgtEl>
                                        <p:attrNameLst>
                                          <p:attrName>ppt_y</p:attrName>
                                        </p:attrNameLst>
                                      </p:cBhvr>
                                      <p:tavLst>
                                        <p:tav tm="0">
                                          <p:val>
                                            <p:strVal val="#ppt_y+#ppt_h*1.125000"/>
                                          </p:val>
                                        </p:tav>
                                        <p:tav tm="100000">
                                          <p:val>
                                            <p:strVal val="#ppt_y"/>
                                          </p:val>
                                        </p:tav>
                                      </p:tavLst>
                                    </p:anim>
                                    <p:animEffect transition="in" filter="wipe(up)">
                                      <p:cBhvr>
                                        <p:cTn id="40" dur="500"/>
                                        <p:tgtEl>
                                          <p:spTgt spid="12"/>
                                        </p:tgtEl>
                                      </p:cBhvr>
                                    </p:animEffect>
                                  </p:childTnLst>
                                </p:cTn>
                              </p:par>
                              <p:par>
                                <p:cTn id="41" presetID="1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ppt_y</p:attrName>
                                        </p:attrNameLst>
                                      </p:cBhvr>
                                      <p:tavLst>
                                        <p:tav tm="0">
                                          <p:val>
                                            <p:strVal val="#ppt_y+#ppt_h*1.125000"/>
                                          </p:val>
                                        </p:tav>
                                        <p:tav tm="100000">
                                          <p:val>
                                            <p:strVal val="#ppt_y"/>
                                          </p:val>
                                        </p:tav>
                                      </p:tavLst>
                                    </p:anim>
                                    <p:animEffect transition="in" filter="wipe(up)">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2677"/>
          <a:stretch/>
        </p:blipFill>
        <p:spPr>
          <a:xfrm>
            <a:off x="3" y="3339719"/>
            <a:ext cx="24379236" cy="10001378"/>
          </a:xfrm>
          <a:prstGeom prst="rect">
            <a:avLst/>
          </a:prstGeom>
        </p:spPr>
      </p:pic>
      <p:sp>
        <p:nvSpPr>
          <p:cNvPr id="21" name="Rectangle 20">
            <a:extLst>
              <a:ext uri="{FF2B5EF4-FFF2-40B4-BE49-F238E27FC236}">
                <a16:creationId xmlns:a16="http://schemas.microsoft.com/office/drawing/2014/main" id="{20318B63-F542-488E-8298-E69DA81C9402}"/>
              </a:ext>
            </a:extLst>
          </p:cNvPr>
          <p:cNvSpPr/>
          <p:nvPr/>
        </p:nvSpPr>
        <p:spPr>
          <a:xfrm>
            <a:off x="2015427" y="6796686"/>
            <a:ext cx="4938265"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24" name="Rectangle 23">
            <a:extLst>
              <a:ext uri="{FF2B5EF4-FFF2-40B4-BE49-F238E27FC236}">
                <a16:creationId xmlns:a16="http://schemas.microsoft.com/office/drawing/2014/main" id="{D139546C-B847-45AB-B558-56D21ADC760F}"/>
              </a:ext>
            </a:extLst>
          </p:cNvPr>
          <p:cNvSpPr/>
          <p:nvPr/>
        </p:nvSpPr>
        <p:spPr>
          <a:xfrm>
            <a:off x="17328651" y="7564644"/>
            <a:ext cx="5443773" cy="584775"/>
          </a:xfrm>
          <a:prstGeom prst="rect">
            <a:avLst/>
          </a:prstGeom>
          <a:solidFill>
            <a:schemeClr val="bg1"/>
          </a:solidFill>
        </p:spPr>
        <p:txBody>
          <a:bodyPr wrap="square">
            <a:spAutoFit/>
          </a:bodyPr>
          <a:lstStyle/>
          <a:p>
            <a:r>
              <a:rPr lang="vi-VN" sz="16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600">
                <a:solidFill>
                  <a:schemeClr val="bg1">
                    <a:lumMod val="65000"/>
                  </a:schemeClr>
                </a:solidFill>
                <a:latin typeface="Montserrat" charset="0"/>
                <a:ea typeface="Montserrat" charset="0"/>
                <a:cs typeface="Montserrat" charset="0"/>
              </a:rPr>
              <a:t>Mibrand Vietnam.</a:t>
            </a:r>
          </a:p>
        </p:txBody>
      </p:sp>
      <p:pic>
        <p:nvPicPr>
          <p:cNvPr id="27" name="Picture 2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0513"/>
            <a:ext cx="24379238" cy="3081264"/>
          </a:xfrm>
          <a:prstGeom prst="rect">
            <a:avLst/>
          </a:prstGeom>
        </p:spPr>
      </p:pic>
      <p:pic>
        <p:nvPicPr>
          <p:cNvPr id="20" name="Picture 1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428" y="4634134"/>
            <a:ext cx="4782394" cy="2200550"/>
          </a:xfrm>
          <a:prstGeom prst="rect">
            <a:avLst/>
          </a:prstGeom>
          <a:solidFill>
            <a:schemeClr val="bg1"/>
          </a:solidFill>
          <a:ln>
            <a:noFill/>
          </a:ln>
        </p:spPr>
      </p:pic>
      <p:sp>
        <p:nvSpPr>
          <p:cNvPr id="25" name="Rectangle 24">
            <a:extLst>
              <a:ext uri="{FF2B5EF4-FFF2-40B4-BE49-F238E27FC236}">
                <a16:creationId xmlns:a16="http://schemas.microsoft.com/office/drawing/2014/main" id="{260D4F10-46A0-4D41-A103-F4D0CBB6919E}"/>
              </a:ext>
            </a:extLst>
          </p:cNvPr>
          <p:cNvSpPr/>
          <p:nvPr/>
        </p:nvSpPr>
        <p:spPr>
          <a:xfrm>
            <a:off x="12189617" y="6392113"/>
            <a:ext cx="4259764" cy="372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CBA7045-3887-6F47-95EC-77CE877E4B82}"/>
              </a:ext>
            </a:extLst>
          </p:cNvPr>
          <p:cNvSpPr txBox="1"/>
          <p:nvPr/>
        </p:nvSpPr>
        <p:spPr>
          <a:xfrm>
            <a:off x="7208785" y="5015087"/>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Tree>
    <p:extLst>
      <p:ext uri="{BB962C8B-B14F-4D97-AF65-F5344CB8AC3E}">
        <p14:creationId xmlns:p14="http://schemas.microsoft.com/office/powerpoint/2010/main" val="2592181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7678657" y="4506175"/>
            <a:ext cx="8767144" cy="3785011"/>
          </a:xfrm>
          <a:prstGeom prst="rect">
            <a:avLst/>
          </a:prstGeom>
          <a:noFill/>
        </p:spPr>
        <p:txBody>
          <a:bodyPr wrap="none" rtlCol="0">
            <a:spAutoFit/>
          </a:bodyPr>
          <a:lstStyle/>
          <a:p>
            <a:pPr algn="ctr"/>
            <a:r>
              <a:rPr lang="vi-VN" sz="11998" b="1" dirty="0">
                <a:latin typeface="Montserrat" charset="0"/>
                <a:ea typeface="Montserrat" charset="0"/>
                <a:cs typeface="Montserrat" charset="0"/>
              </a:rPr>
              <a:t>II. Mibrand</a:t>
            </a:r>
          </a:p>
          <a:p>
            <a:pPr algn="ctr"/>
            <a:r>
              <a:rPr lang="vi-VN" sz="11998" b="1" dirty="0">
                <a:latin typeface="Montserrat" charset="0"/>
                <a:ea typeface="Montserrat" charset="0"/>
                <a:cs typeface="Montserrat" charset="0"/>
              </a:rPr>
              <a:t>Vietnam</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4415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30137"/>
            <a:ext cx="24379238" cy="9980582"/>
          </a:xfrm>
          <a:prstGeom prst="rect">
            <a:avLst/>
          </a:prstGeom>
        </p:spPr>
      </p:pic>
      <p:sp>
        <p:nvSpPr>
          <p:cNvPr id="16" name="Rectangle 15">
            <a:extLst>
              <a:ext uri="{FF2B5EF4-FFF2-40B4-BE49-F238E27FC236}">
                <a16:creationId xmlns:a16="http://schemas.microsoft.com/office/drawing/2014/main" id="{3D8FA402-9827-426C-9622-7156CFF8E599}"/>
              </a:ext>
            </a:extLst>
          </p:cNvPr>
          <p:cNvSpPr/>
          <p:nvPr/>
        </p:nvSpPr>
        <p:spPr>
          <a:xfrm>
            <a:off x="0" y="1085043"/>
            <a:ext cx="24394435" cy="1002567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3" name="Picture 2">
            <a:extLst>
              <a:ext uri="{FF2B5EF4-FFF2-40B4-BE49-F238E27FC236}">
                <a16:creationId xmlns:a16="http://schemas.microsoft.com/office/drawing/2014/main"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7" name="Rectangle 16">
            <a:extLst>
              <a:ext uri="{FF2B5EF4-FFF2-40B4-BE49-F238E27FC236}">
                <a16:creationId xmlns:a16="http://schemas.microsoft.com/office/drawing/2014/main" id="{B9D4EE67-8B9E-4667-9C62-55D825A778EC}"/>
              </a:ext>
            </a:extLst>
          </p:cNvPr>
          <p:cNvSpPr/>
          <p:nvPr/>
        </p:nvSpPr>
        <p:spPr>
          <a:xfrm>
            <a:off x="2616690" y="6595608"/>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799" dirty="0">
                <a:latin typeface="Montserrat" charset="0"/>
                <a:ea typeface="Montserrat" charset="0"/>
                <a:cs typeface="Montserrat" charset="0"/>
              </a:rPr>
              <a:t>About us   /   About MVV Group  /  Meet our team</a:t>
            </a:r>
            <a:endParaRPr lang="en-US" sz="2799" dirty="0">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8B5A6BB2-C08F-4FE5-B6E0-689DAF905470}"/>
              </a:ext>
            </a:extLst>
          </p:cNvPr>
          <p:cNvSpPr txBox="1"/>
          <p:nvPr/>
        </p:nvSpPr>
        <p:spPr>
          <a:xfrm>
            <a:off x="1565876" y="5093241"/>
            <a:ext cx="20645427" cy="1323119"/>
          </a:xfrm>
          <a:prstGeom prst="rect">
            <a:avLst/>
          </a:prstGeom>
          <a:noFill/>
        </p:spPr>
        <p:txBody>
          <a:bodyPr wrap="square" rtlCol="0">
            <a:spAutoFit/>
          </a:bodyPr>
          <a:lstStyle/>
          <a:p>
            <a:pPr algn="ctr"/>
            <a:r>
              <a:rPr lang="vi-VN" sz="7998" dirty="0">
                <a:solidFill>
                  <a:schemeClr val="bg1"/>
                </a:solidFill>
                <a:latin typeface="Montserrat" charset="0"/>
                <a:ea typeface="Montserrat" charset="0"/>
                <a:cs typeface="Montserrat" charset="0"/>
              </a:rPr>
              <a:t>We are Mibrand Vietnam</a:t>
            </a:r>
            <a:endParaRPr lang="en-US" sz="7998" dirty="0">
              <a:solidFill>
                <a:schemeClr val="bg1"/>
              </a:solidFill>
              <a:latin typeface="Montserrat" charset="0"/>
              <a:ea typeface="Montserrat" charset="0"/>
              <a:cs typeface="Montserrat" charset="0"/>
            </a:endParaRPr>
          </a:p>
        </p:txBody>
      </p:sp>
      <p:sp>
        <p:nvSpPr>
          <p:cNvPr id="19" name="Rectangle 18"/>
          <p:cNvSpPr/>
          <p:nvPr/>
        </p:nvSpPr>
        <p:spPr>
          <a:xfrm>
            <a:off x="1753447" y="11688497"/>
            <a:ext cx="18380199" cy="1384995"/>
          </a:xfrm>
          <a:prstGeom prst="rect">
            <a:avLst/>
          </a:prstGeom>
        </p:spPr>
        <p:txBody>
          <a:bodyPr wrap="square">
            <a:spAutoFit/>
          </a:bodyPr>
          <a:lstStyle/>
          <a:p>
            <a:pPr lvl="0"/>
            <a:r>
              <a:rPr lang="vi-VN" sz="2100">
                <a:solidFill>
                  <a:prstClr val="black"/>
                </a:solidFill>
                <a:latin typeface="Montserrat" charset="0"/>
                <a:ea typeface="Montserrat" charset="0"/>
                <a:cs typeface="Montserrat" charset="0"/>
              </a:rPr>
              <a:t>(03 Button) </a:t>
            </a:r>
          </a:p>
          <a:p>
            <a:pPr marL="457109" indent="-457109">
              <a:buAutoNum type="arabicPeriod"/>
            </a:pPr>
            <a:r>
              <a:rPr lang="vi-VN" sz="2100" b="1">
                <a:solidFill>
                  <a:prstClr val="black"/>
                </a:solidFill>
                <a:latin typeface="Montserrat" charset="0"/>
                <a:ea typeface="Montserrat" charset="0"/>
                <a:cs typeface="Montserrat" charset="0"/>
              </a:rPr>
              <a:t>Giới thiệu về chúng tôi </a:t>
            </a:r>
            <a:r>
              <a:rPr lang="vi-VN" sz="2100">
                <a:solidFill>
                  <a:prstClr val="black"/>
                </a:solidFill>
                <a:latin typeface="Montserrat" charset="0"/>
                <a:ea typeface="Montserrat" charset="0"/>
                <a:cs typeface="Montserrat" charset="0"/>
              </a:rPr>
              <a:t>&gt;</a:t>
            </a:r>
            <a:r>
              <a:rPr lang="vi-VN" sz="2100" b="1">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Dẫn link đến 2.1</a:t>
            </a:r>
            <a:endParaRPr lang="vi-VN" sz="2100" b="1">
              <a:solidFill>
                <a:prstClr val="black"/>
              </a:solidFill>
              <a:latin typeface="Montserrat" charset="0"/>
              <a:ea typeface="Montserrat" charset="0"/>
              <a:cs typeface="Montserrat" charset="0"/>
            </a:endParaRPr>
          </a:p>
          <a:p>
            <a:pPr marL="457109" indent="-457109">
              <a:buFontTx/>
              <a:buAutoNum type="arabicPeriod"/>
            </a:pPr>
            <a:r>
              <a:rPr lang="vi-VN" sz="2100" b="1">
                <a:solidFill>
                  <a:prstClr val="black"/>
                </a:solidFill>
                <a:latin typeface="Montserrat" charset="0"/>
                <a:ea typeface="Montserrat" charset="0"/>
                <a:cs typeface="Montserrat" charset="0"/>
              </a:rPr>
              <a:t>Giới thiệu vê MVV gropup </a:t>
            </a:r>
            <a:r>
              <a:rPr lang="vi-VN" sz="2100">
                <a:solidFill>
                  <a:prstClr val="black"/>
                </a:solidFill>
                <a:latin typeface="Montserrat" charset="0"/>
                <a:ea typeface="Montserrat" charset="0"/>
                <a:cs typeface="Montserrat" charset="0"/>
              </a:rPr>
              <a:t>&gt;</a:t>
            </a:r>
            <a:r>
              <a:rPr lang="vi-VN" sz="2100" b="1">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Dẫn link đến 2.2</a:t>
            </a:r>
            <a:endParaRPr lang="vi-VN" sz="2100" b="1">
              <a:solidFill>
                <a:prstClr val="black"/>
              </a:solidFill>
              <a:latin typeface="Montserrat" charset="0"/>
              <a:ea typeface="Montserrat" charset="0"/>
              <a:cs typeface="Montserrat" charset="0"/>
            </a:endParaRPr>
          </a:p>
          <a:p>
            <a:pPr marL="457109" indent="-457109">
              <a:buAutoNum type="arabicPeriod"/>
            </a:pPr>
            <a:r>
              <a:rPr lang="vi-VN" sz="2100" b="1">
                <a:solidFill>
                  <a:prstClr val="black"/>
                </a:solidFill>
                <a:latin typeface="Montserrat" charset="0"/>
                <a:ea typeface="Montserrat" charset="0"/>
                <a:cs typeface="Montserrat" charset="0"/>
              </a:rPr>
              <a:t>Đội ngũ chuyên gia của Mibrand </a:t>
            </a:r>
            <a:r>
              <a:rPr lang="vi-VN" sz="2100">
                <a:solidFill>
                  <a:prstClr val="black"/>
                </a:solidFill>
                <a:latin typeface="Montserrat" charset="0"/>
                <a:ea typeface="Montserrat" charset="0"/>
                <a:cs typeface="Montserrat" charset="0"/>
              </a:rPr>
              <a:t>&gt;</a:t>
            </a:r>
            <a:r>
              <a:rPr lang="vi-VN" sz="2100" b="1">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Dẫn link đến 2.3</a:t>
            </a:r>
            <a:endParaRPr lang="vi-VN" sz="2100" b="1">
              <a:solidFill>
                <a:prstClr val="black"/>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21" name="Rectangle 20">
            <a:extLst>
              <a:ext uri="{FF2B5EF4-FFF2-40B4-BE49-F238E27FC236}">
                <a16:creationId xmlns:a16="http://schemas.microsoft.com/office/drawing/2014/main" id="{94565071-9648-455A-9EB4-009CB2C3B1CD}"/>
              </a:ext>
            </a:extLst>
          </p:cNvPr>
          <p:cNvSpPr/>
          <p:nvPr/>
        </p:nvSpPr>
        <p:spPr>
          <a:xfrm>
            <a:off x="3797954" y="1190010"/>
            <a:ext cx="2595353" cy="1985874"/>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ontserrat" charset="0"/>
                <a:ea typeface="Montserrat" charset="0"/>
                <a:cs typeface="Montserrat" charset="0"/>
              </a:rPr>
              <a:t>MIBRAND VIETNAM</a:t>
            </a:r>
          </a:p>
          <a:p>
            <a:pPr algn="ctr"/>
            <a:endParaRPr lang="vi-VN"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MVV GROUP</a:t>
            </a:r>
          </a:p>
          <a:p>
            <a:pPr algn="ctr"/>
            <a:endParaRPr lang="en-US" sz="1600" dirty="0">
              <a:latin typeface="Montserrat" charset="0"/>
              <a:ea typeface="Montserrat" charset="0"/>
              <a:cs typeface="Montserrat" charset="0"/>
            </a:endParaRPr>
          </a:p>
          <a:p>
            <a:pPr algn="ctr"/>
            <a:r>
              <a:rPr lang="vi-VN" sz="1600" dirty="0">
                <a:latin typeface="Montserrat" charset="0"/>
                <a:ea typeface="Montserrat" charset="0"/>
                <a:cs typeface="Montserrat" charset="0"/>
              </a:rPr>
              <a:t>OUR EXPERTS</a:t>
            </a:r>
          </a:p>
        </p:txBody>
      </p:sp>
      <p:sp>
        <p:nvSpPr>
          <p:cNvPr id="22" name="TextBox 21">
            <a:extLst>
              <a:ext uri="{FF2B5EF4-FFF2-40B4-BE49-F238E27FC236}">
                <a16:creationId xmlns:a16="http://schemas.microsoft.com/office/drawing/2014/main" id="{8F73047C-28C7-48AD-A6D9-89D85F0D6FEB}"/>
              </a:ext>
            </a:extLst>
          </p:cNvPr>
          <p:cNvSpPr txBox="1"/>
          <p:nvPr/>
        </p:nvSpPr>
        <p:spPr>
          <a:xfrm>
            <a:off x="8618989" y="305569"/>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SERVICES &amp; PRODUCTS</a:t>
            </a:r>
          </a:p>
        </p:txBody>
      </p:sp>
      <p:sp>
        <p:nvSpPr>
          <p:cNvPr id="23" name="TextBox 22">
            <a:extLst>
              <a:ext uri="{FF2B5EF4-FFF2-40B4-BE49-F238E27FC236}">
                <a16:creationId xmlns:a16="http://schemas.microsoft.com/office/drawing/2014/main" id="{067520FB-0CC1-47D3-A098-6202EF9F5E18}"/>
              </a:ext>
            </a:extLst>
          </p:cNvPr>
          <p:cNvSpPr txBox="1"/>
          <p:nvPr/>
        </p:nvSpPr>
        <p:spPr>
          <a:xfrm>
            <a:off x="3920354" y="337447"/>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id="{F69B7AE8-6FB1-45E3-88FD-930A528E223F}"/>
              </a:ext>
            </a:extLst>
          </p:cNvPr>
          <p:cNvSpPr txBox="1"/>
          <p:nvPr/>
        </p:nvSpPr>
        <p:spPr>
          <a:xfrm>
            <a:off x="6166443" y="428679"/>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25" name="Rectangle 24">
            <a:extLst>
              <a:ext uri="{FF2B5EF4-FFF2-40B4-BE49-F238E27FC236}">
                <a16:creationId xmlns:a16="http://schemas.microsoft.com/office/drawing/2014/main" id="{84643FC8-3A79-480B-A2FC-F3DF9A6C2277}"/>
              </a:ext>
            </a:extLst>
          </p:cNvPr>
          <p:cNvSpPr/>
          <p:nvPr/>
        </p:nvSpPr>
        <p:spPr>
          <a:xfrm>
            <a:off x="10772775" y="430786"/>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26" name="Rectangle 25">
            <a:extLst>
              <a:ext uri="{FF2B5EF4-FFF2-40B4-BE49-F238E27FC236}">
                <a16:creationId xmlns:a16="http://schemas.microsoft.com/office/drawing/2014/main" id="{4A639ABC-ED58-466E-9EC4-0598E187F336}"/>
              </a:ext>
            </a:extLst>
          </p:cNvPr>
          <p:cNvSpPr/>
          <p:nvPr/>
        </p:nvSpPr>
        <p:spPr>
          <a:xfrm>
            <a:off x="13145329" y="197973"/>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27" name="Rectangle 26">
            <a:extLst>
              <a:ext uri="{FF2B5EF4-FFF2-40B4-BE49-F238E27FC236}">
                <a16:creationId xmlns:a16="http://schemas.microsoft.com/office/drawing/2014/main"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28" name="Rectangle 27">
            <a:extLst>
              <a:ext uri="{FF2B5EF4-FFF2-40B4-BE49-F238E27FC236}">
                <a16:creationId xmlns:a16="http://schemas.microsoft.com/office/drawing/2014/main" id="{4A639ABC-ED58-466E-9EC4-0598E187F336}"/>
              </a:ext>
            </a:extLst>
          </p:cNvPr>
          <p:cNvSpPr/>
          <p:nvPr/>
        </p:nvSpPr>
        <p:spPr>
          <a:xfrm>
            <a:off x="15666652" y="457602"/>
            <a:ext cx="1469331"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CARREERS</a:t>
            </a:r>
          </a:p>
        </p:txBody>
      </p:sp>
    </p:spTree>
    <p:extLst>
      <p:ext uri="{BB962C8B-B14F-4D97-AF65-F5344CB8AC3E}">
        <p14:creationId xmlns:p14="http://schemas.microsoft.com/office/powerpoint/2010/main" val="73388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250" b="4029"/>
          <a:stretch/>
        </p:blipFill>
        <p:spPr>
          <a:xfrm>
            <a:off x="12250570" y="1343"/>
            <a:ext cx="12128669" cy="1368720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3471154" y="3477678"/>
            <a:ext cx="9211421" cy="4031360"/>
          </a:xfrm>
          <a:prstGeom prst="rect">
            <a:avLst/>
          </a:prstGeom>
          <a:solidFill>
            <a:srgbClr val="FBFBFB"/>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endParaRPr lang="vi-VN" sz="6399" dirty="0">
              <a:solidFill>
                <a:schemeClr val="tx1"/>
              </a:solidFill>
              <a:latin typeface="Montserrat" charset="0"/>
              <a:ea typeface="Montserrat" charset="0"/>
              <a:cs typeface="Montserrat" charset="0"/>
            </a:endParaRPr>
          </a:p>
          <a:p>
            <a:pPr>
              <a:defRPr/>
            </a:pPr>
            <a:r>
              <a:rPr lang="vi-VN" sz="6399" dirty="0">
                <a:solidFill>
                  <a:schemeClr val="tx1"/>
                </a:solidFill>
                <a:latin typeface="Montserrat" charset="0"/>
                <a:ea typeface="Montserrat" charset="0"/>
                <a:cs typeface="Montserrat" charset="0"/>
              </a:rPr>
              <a:t>Welcome to Mibrand Vietnam</a:t>
            </a:r>
          </a:p>
          <a:p>
            <a:pPr>
              <a:defRPr/>
            </a:pPr>
            <a:endParaRPr lang="en-US" sz="6399" dirty="0">
              <a:solidFill>
                <a:schemeClr val="tx1"/>
              </a:solidFill>
              <a:latin typeface="Montserrat" charset="0"/>
              <a:ea typeface="Montserrat" charset="0"/>
              <a:cs typeface="Montserrat" charset="0"/>
            </a:endParaRPr>
          </a:p>
        </p:txBody>
      </p:sp>
      <p:sp>
        <p:nvSpPr>
          <p:cNvPr id="7" name="Rectangle 6"/>
          <p:cNvSpPr/>
          <p:nvPr/>
        </p:nvSpPr>
        <p:spPr>
          <a:xfrm>
            <a:off x="13471154" y="7454607"/>
            <a:ext cx="9211421" cy="2204899"/>
          </a:xfrm>
          <a:prstGeom prst="rect">
            <a:avLst/>
          </a:prstGeom>
          <a:solidFill>
            <a:srgbClr val="FBFBFB"/>
          </a:solidFill>
        </p:spPr>
        <p:txBody>
          <a:bodyPr wrap="square">
            <a:spAutoFit/>
          </a:bodyPr>
          <a:lstStyle/>
          <a:p>
            <a:pPr algn="just">
              <a:lnSpc>
                <a:spcPct val="150000"/>
              </a:lnSpc>
            </a:pPr>
            <a:r>
              <a:rPr lang="en-US" sz="2400" dirty="0">
                <a:solidFill>
                  <a:schemeClr val="bg1">
                    <a:lumMod val="65000"/>
                  </a:schemeClr>
                </a:solidFill>
                <a:latin typeface="Calibri" charset="0"/>
                <a:ea typeface="Calibri" charset="0"/>
                <a:cs typeface="Calibri" charset="0"/>
              </a:rPr>
              <a:t>We are one of the first </a:t>
            </a:r>
            <a:r>
              <a:rPr lang="vi-VN" sz="2400" dirty="0">
                <a:solidFill>
                  <a:schemeClr val="bg1">
                    <a:lumMod val="65000"/>
                  </a:schemeClr>
                </a:solidFill>
                <a:latin typeface="Calibri" charset="0"/>
                <a:ea typeface="Calibri" charset="0"/>
                <a:cs typeface="Calibri" charset="0"/>
              </a:rPr>
              <a:t>company </a:t>
            </a:r>
            <a:r>
              <a:rPr lang="en-US" sz="2400" dirty="0">
                <a:solidFill>
                  <a:schemeClr val="bg1">
                    <a:lumMod val="65000"/>
                  </a:schemeClr>
                </a:solidFill>
                <a:latin typeface="Calibri" charset="0"/>
                <a:ea typeface="Calibri" charset="0"/>
                <a:cs typeface="Calibri" charset="0"/>
              </a:rPr>
              <a:t>to </a:t>
            </a:r>
            <a:r>
              <a:rPr lang="vi-VN" sz="2400" dirty="0">
                <a:solidFill>
                  <a:schemeClr val="bg1">
                    <a:lumMod val="65000"/>
                  </a:schemeClr>
                </a:solidFill>
                <a:latin typeface="Calibri" charset="0"/>
                <a:ea typeface="Calibri" charset="0"/>
                <a:cs typeface="Calibri" charset="0"/>
              </a:rPr>
              <a:t>set</a:t>
            </a:r>
            <a:r>
              <a:rPr lang="en-US" sz="2400" dirty="0">
                <a:solidFill>
                  <a:schemeClr val="bg1">
                    <a:lumMod val="65000"/>
                  </a:schemeClr>
                </a:solidFill>
                <a:latin typeface="Calibri" charset="0"/>
                <a:ea typeface="Calibri" charset="0"/>
                <a:cs typeface="Calibri" charset="0"/>
              </a:rPr>
              <a:t> the foundation for </a:t>
            </a:r>
            <a:r>
              <a:rPr lang="vi-VN" sz="2400" dirty="0">
                <a:solidFill>
                  <a:schemeClr val="bg1">
                    <a:lumMod val="65000"/>
                  </a:schemeClr>
                </a:solidFill>
                <a:latin typeface="Calibri" charset="0"/>
                <a:ea typeface="Calibri" charset="0"/>
                <a:cs typeface="Calibri" charset="0"/>
              </a:rPr>
              <a:t>the field of </a:t>
            </a:r>
            <a:r>
              <a:rPr lang="en-US" sz="2400" dirty="0">
                <a:solidFill>
                  <a:schemeClr val="bg1">
                    <a:lumMod val="65000"/>
                  </a:schemeClr>
                </a:solidFill>
                <a:latin typeface="Calibri" charset="0"/>
                <a:ea typeface="Calibri" charset="0"/>
                <a:cs typeface="Calibri" charset="0"/>
              </a:rPr>
              <a:t>Brand Strategy Consulting in Vietnam. We are here to share, inspire and </a:t>
            </a:r>
            <a:r>
              <a:rPr lang="vi-VN" sz="2400" dirty="0">
                <a:solidFill>
                  <a:schemeClr val="bg1">
                    <a:lumMod val="65000"/>
                  </a:schemeClr>
                </a:solidFill>
                <a:latin typeface="Calibri" charset="0"/>
                <a:ea typeface="Calibri" charset="0"/>
                <a:cs typeface="Calibri" charset="0"/>
              </a:rPr>
              <a:t>help</a:t>
            </a:r>
            <a:r>
              <a:rPr lang="en-US" sz="2400" dirty="0">
                <a:solidFill>
                  <a:schemeClr val="bg1">
                    <a:lumMod val="65000"/>
                  </a:schemeClr>
                </a:solidFill>
                <a:latin typeface="Calibri" charset="0"/>
                <a:ea typeface="Calibri" charset="0"/>
                <a:cs typeface="Calibri" charset="0"/>
              </a:rPr>
              <a:t> businesses to increase the</a:t>
            </a:r>
            <a:r>
              <a:rPr lang="vi-VN" sz="2400" dirty="0">
                <a:solidFill>
                  <a:schemeClr val="bg1">
                    <a:lumMod val="65000"/>
                  </a:schemeClr>
                </a:solidFill>
                <a:latin typeface="Calibri" charset="0"/>
                <a:ea typeface="Calibri" charset="0"/>
                <a:cs typeface="Calibri" charset="0"/>
              </a:rPr>
              <a:t>ir</a:t>
            </a:r>
            <a:r>
              <a:rPr lang="en-US" sz="2400" dirty="0">
                <a:solidFill>
                  <a:schemeClr val="bg1">
                    <a:lumMod val="65000"/>
                  </a:schemeClr>
                </a:solidFill>
                <a:latin typeface="Calibri" charset="0"/>
                <a:ea typeface="Calibri" charset="0"/>
                <a:cs typeface="Calibri" charset="0"/>
              </a:rPr>
              <a:t> value of Brands in a sustainable </a:t>
            </a:r>
            <a:r>
              <a:rPr lang="en-US" sz="2400" dirty="0" err="1">
                <a:solidFill>
                  <a:schemeClr val="bg1">
                    <a:lumMod val="65000"/>
                  </a:schemeClr>
                </a:solidFill>
                <a:latin typeface="Calibri" charset="0"/>
                <a:ea typeface="Calibri" charset="0"/>
                <a:cs typeface="Calibri" charset="0"/>
              </a:rPr>
              <a:t>wa</a:t>
            </a:r>
            <a:r>
              <a:rPr lang="vi-VN" sz="2400" dirty="0">
                <a:solidFill>
                  <a:schemeClr val="bg1">
                    <a:lumMod val="65000"/>
                  </a:schemeClr>
                </a:solidFill>
                <a:latin typeface="Calibri" charset="0"/>
                <a:ea typeface="Calibri" charset="0"/>
                <a:cs typeface="Calibri" charset="0"/>
              </a:rPr>
              <a:t>y.</a:t>
            </a:r>
            <a:endParaRPr lang="en-US" sz="2400" dirty="0">
              <a:solidFill>
                <a:schemeClr val="bg1">
                  <a:lumMod val="65000"/>
                </a:schemeClr>
              </a:solidFill>
              <a:latin typeface="Calibri" charset="0"/>
              <a:ea typeface="Calibri" charset="0"/>
              <a:cs typeface="Calibri" charset="0"/>
            </a:endParaRPr>
          </a:p>
          <a:p>
            <a:pPr algn="just">
              <a:lnSpc>
                <a:spcPct val="150000"/>
              </a:lnSpc>
            </a:pPr>
            <a:endParaRPr lang="en-US" sz="2200" dirty="0">
              <a:solidFill>
                <a:schemeClr val="tx1">
                  <a:lumMod val="65000"/>
                  <a:lumOff val="35000"/>
                </a:schemeClr>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id="{B3F12D54-FB9F-4088-953E-5F56808D03B0}"/>
              </a:ext>
            </a:extLst>
          </p:cNvPr>
          <p:cNvSpPr/>
          <p:nvPr/>
        </p:nvSpPr>
        <p:spPr>
          <a:xfrm>
            <a:off x="13627818" y="10697500"/>
            <a:ext cx="3841420" cy="923330"/>
          </a:xfrm>
          <a:prstGeom prst="rect">
            <a:avLst/>
          </a:prstGeom>
          <a:solidFill>
            <a:srgbClr val="C00000"/>
          </a:solidFill>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vi-VN" sz="1800" dirty="0">
                <a:solidFill>
                  <a:schemeClr val="bg1"/>
                </a:solidFill>
                <a:latin typeface="Montserrat" charset="0"/>
                <a:ea typeface="Montserrat" charset="0"/>
                <a:cs typeface="Montserrat" charset="0"/>
              </a:rPr>
              <a:t>See more</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Montserrat" charset="0"/>
              <a:ea typeface="Montserrat" charset="0"/>
              <a:cs typeface="Montserrat" charset="0"/>
            </a:endParaRPr>
          </a:p>
        </p:txBody>
      </p:sp>
      <p:sp>
        <p:nvSpPr>
          <p:cNvPr id="9" name="Rectangle 8"/>
          <p:cNvSpPr/>
          <p:nvPr/>
        </p:nvSpPr>
        <p:spPr>
          <a:xfrm>
            <a:off x="601774" y="13071147"/>
            <a:ext cx="5331909" cy="430887"/>
          </a:xfrm>
          <a:prstGeom prst="rect">
            <a:avLst/>
          </a:prstGeom>
        </p:spPr>
        <p:txBody>
          <a:bodyPr wrap="none">
            <a:spAutoFit/>
          </a:bodyPr>
          <a:lstStyle/>
          <a:p>
            <a:pPr lvl="0"/>
            <a:r>
              <a:rPr lang="vi-VN" sz="2200" b="1">
                <a:solidFill>
                  <a:prstClr val="black"/>
                </a:solidFill>
                <a:latin typeface="Montserrat" charset="0"/>
                <a:ea typeface="Montserrat" charset="0"/>
                <a:cs typeface="Montserrat" charset="0"/>
              </a:rPr>
              <a:t>(Button) </a:t>
            </a:r>
            <a:r>
              <a:rPr lang="vi-VN" sz="2200">
                <a:solidFill>
                  <a:prstClr val="black"/>
                </a:solidFill>
                <a:latin typeface="Montserrat" charset="0"/>
                <a:ea typeface="Montserrat" charset="0"/>
                <a:cs typeface="Montserrat" charset="0"/>
              </a:rPr>
              <a:t>Xem thêm &gt; Link dẫn về </a:t>
            </a:r>
            <a:r>
              <a:rPr lang="en-US" sz="2200">
                <a:solidFill>
                  <a:prstClr val="black"/>
                </a:solidFill>
                <a:latin typeface="Montserrat" charset="0"/>
                <a:ea typeface="Montserrat" charset="0"/>
                <a:cs typeface="Montserrat" charset="0"/>
              </a:rPr>
              <a:t>2.</a:t>
            </a:r>
            <a:r>
              <a:rPr lang="vi-VN" sz="2200">
                <a:solidFill>
                  <a:prstClr val="black"/>
                </a:solidFill>
                <a:latin typeface="Montserrat" charset="0"/>
                <a:ea typeface="Montserrat" charset="0"/>
                <a:cs typeface="Montserrat" charset="0"/>
              </a:rPr>
              <a:t>1</a:t>
            </a:r>
            <a:endParaRPr lang="en-US" sz="2200" b="1">
              <a:solidFill>
                <a:prstClr val="black"/>
              </a:solidFill>
              <a:latin typeface="Montserrat" charset="0"/>
              <a:ea typeface="Montserrat" charset="0"/>
              <a:cs typeface="Montserrat"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4665" r="4209"/>
          <a:stretch/>
        </p:blipFill>
        <p:spPr>
          <a:xfrm>
            <a:off x="-1" y="-58294"/>
            <a:ext cx="12382495" cy="13035164"/>
          </a:xfrm>
          <a:prstGeom prst="rect">
            <a:avLst/>
          </a:prstGeom>
        </p:spPr>
      </p:pic>
    </p:spTree>
    <p:extLst>
      <p:ext uri="{BB962C8B-B14F-4D97-AF65-F5344CB8AC3E}">
        <p14:creationId xmlns:p14="http://schemas.microsoft.com/office/powerpoint/2010/main" val="75139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946" b="19575"/>
          <a:stretch/>
        </p:blipFill>
        <p:spPr>
          <a:xfrm>
            <a:off x="0" y="759792"/>
            <a:ext cx="24379238" cy="11231864"/>
          </a:xfrm>
          <a:prstGeom prst="rect">
            <a:avLst/>
          </a:prstGeom>
        </p:spPr>
      </p:pic>
      <p:sp>
        <p:nvSpPr>
          <p:cNvPr id="11" name="Rectangle 10">
            <a:extLst>
              <a:ext uri="{FF2B5EF4-FFF2-40B4-BE49-F238E27FC236}">
                <a16:creationId xmlns:a16="http://schemas.microsoft.com/office/drawing/2014/main" id="{3D8FA402-9827-426C-9622-7156CFF8E599}"/>
              </a:ext>
            </a:extLst>
          </p:cNvPr>
          <p:cNvSpPr/>
          <p:nvPr/>
        </p:nvSpPr>
        <p:spPr>
          <a:xfrm>
            <a:off x="0" y="759790"/>
            <a:ext cx="24379238" cy="1123186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latin typeface="Montserrat" charset="0"/>
              <a:ea typeface="Montserrat" charset="0"/>
              <a:cs typeface="Montserrat" charset="0"/>
            </a:endParaRPr>
          </a:p>
        </p:txBody>
      </p:sp>
      <p:sp>
        <p:nvSpPr>
          <p:cNvPr id="3" name="Rectangle 2"/>
          <p:cNvSpPr/>
          <p:nvPr/>
        </p:nvSpPr>
        <p:spPr>
          <a:xfrm>
            <a:off x="1186045" y="12907435"/>
            <a:ext cx="7263527" cy="430887"/>
          </a:xfrm>
          <a:prstGeom prst="rect">
            <a:avLst/>
          </a:prstGeom>
        </p:spPr>
        <p:txBody>
          <a:bodyPr wrap="none">
            <a:spAutoFit/>
          </a:bodyPr>
          <a:lstStyle/>
          <a:p>
            <a:r>
              <a:rPr lang="vi-VN" sz="2200" b="1">
                <a:solidFill>
                  <a:prstClr val="black"/>
                </a:solidFill>
                <a:latin typeface="Montserrat" charset="0"/>
                <a:ea typeface="Montserrat" charset="0"/>
                <a:cs typeface="Montserrat" charset="0"/>
              </a:rPr>
              <a:t>(Button) </a:t>
            </a:r>
            <a:r>
              <a:rPr lang="en-US" sz="2200" b="1">
                <a:solidFill>
                  <a:prstClr val="black"/>
                </a:solidFill>
                <a:latin typeface="Montserrat" charset="0"/>
                <a:ea typeface="Montserrat" charset="0"/>
                <a:cs typeface="Montserrat" charset="0"/>
              </a:rPr>
              <a:t>XEM THÊM VỀ MVV GROUP </a:t>
            </a:r>
            <a:r>
              <a:rPr lang="vi-VN" sz="2200">
                <a:solidFill>
                  <a:prstClr val="black"/>
                </a:solidFill>
                <a:latin typeface="Montserrat" charset="0"/>
                <a:ea typeface="Montserrat" charset="0"/>
                <a:cs typeface="Montserrat" charset="0"/>
              </a:rPr>
              <a:t>&gt; Link to </a:t>
            </a:r>
            <a:r>
              <a:rPr lang="en-US" sz="2200">
                <a:solidFill>
                  <a:prstClr val="black"/>
                </a:solidFill>
                <a:latin typeface="Montserrat" charset="0"/>
                <a:ea typeface="Montserrat" charset="0"/>
                <a:cs typeface="Montserrat" charset="0"/>
              </a:rPr>
              <a:t>2.</a:t>
            </a:r>
            <a:r>
              <a:rPr lang="vi-VN" sz="2200">
                <a:solidFill>
                  <a:prstClr val="black"/>
                </a:solidFill>
                <a:latin typeface="Montserrat" charset="0"/>
                <a:ea typeface="Montserrat" charset="0"/>
                <a:cs typeface="Montserrat" charset="0"/>
              </a:rPr>
              <a:t>2</a:t>
            </a:r>
            <a:endParaRPr lang="en-US" sz="2200" b="1">
              <a:solidFill>
                <a:prstClr val="black"/>
              </a:solidFill>
              <a:latin typeface="Montserrat" charset="0"/>
              <a:ea typeface="Montserrat" charset="0"/>
              <a:cs typeface="Montserrat" charset="0"/>
            </a:endParaRPr>
          </a:p>
        </p:txBody>
      </p:sp>
      <p:sp>
        <p:nvSpPr>
          <p:cNvPr id="4" name="Rectangle 3">
            <a:extLst>
              <a:ext uri="{FF2B5EF4-FFF2-40B4-BE49-F238E27FC236}">
                <a16:creationId xmlns:a16="http://schemas.microsoft.com/office/drawing/2014/main" id="{B3F12D54-FB9F-4088-953E-5F56808D03B0}"/>
              </a:ext>
            </a:extLst>
          </p:cNvPr>
          <p:cNvSpPr/>
          <p:nvPr/>
        </p:nvSpPr>
        <p:spPr>
          <a:xfrm>
            <a:off x="10488473" y="9266306"/>
            <a:ext cx="3402293" cy="830997"/>
          </a:xfrm>
          <a:prstGeom prst="rect">
            <a:avLst/>
          </a:prstGeom>
          <a:solidFill>
            <a:schemeClr val="tx2"/>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More about MVV GROUP</a:t>
            </a:r>
            <a:endParaRPr lang="en-US" sz="1600" dirty="0">
              <a:solidFill>
                <a:schemeClr val="bg1"/>
              </a:solidFill>
              <a:latin typeface="Montserrat" charset="0"/>
              <a:ea typeface="Montserrat" charset="0"/>
              <a:cs typeface="Montserrat" charset="0"/>
            </a:endParaRPr>
          </a:p>
          <a:p>
            <a:pPr algn="ctr"/>
            <a:endParaRPr lang="en-US" sz="1600" dirty="0">
              <a:solidFill>
                <a:schemeClr val="bg1"/>
              </a:solidFill>
              <a:latin typeface="Montserrat" charset="0"/>
              <a:ea typeface="Montserrat" charset="0"/>
              <a:cs typeface="Montserrat" charset="0"/>
            </a:endParaRPr>
          </a:p>
        </p:txBody>
      </p:sp>
      <p:sp>
        <p:nvSpPr>
          <p:cNvPr id="5" name="TextBox 4">
            <a:extLst>
              <a:ext uri="{FF2B5EF4-FFF2-40B4-BE49-F238E27FC236}">
                <a16:creationId xmlns:a16="http://schemas.microsoft.com/office/drawing/2014/main" id="{784B6D1F-880A-FF4B-821C-23D7DAA8EF7C}"/>
              </a:ext>
            </a:extLst>
          </p:cNvPr>
          <p:cNvSpPr txBox="1"/>
          <p:nvPr/>
        </p:nvSpPr>
        <p:spPr>
          <a:xfrm>
            <a:off x="3239974" y="2898922"/>
            <a:ext cx="18492090" cy="378494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br>
              <a:rPr lang="en-GB" sz="4799" b="1" dirty="0">
                <a:latin typeface="Montserrat" charset="0"/>
                <a:ea typeface="Montserrat" charset="0"/>
                <a:cs typeface="Montserrat" charset="0"/>
              </a:rPr>
            </a:br>
            <a:endParaRPr lang="en-GB" sz="4799" b="1" dirty="0">
              <a:latin typeface="Montserrat" charset="0"/>
              <a:ea typeface="Montserrat" charset="0"/>
              <a:cs typeface="Montserrat" charset="0"/>
            </a:endParaRPr>
          </a:p>
          <a:p>
            <a:pPr algn="ctr"/>
            <a:r>
              <a:rPr lang="en-GB" sz="5599" dirty="0">
                <a:latin typeface="Montserrat" charset="0"/>
                <a:ea typeface="Montserrat" charset="0"/>
                <a:cs typeface="Montserrat" charset="0"/>
              </a:rPr>
              <a:t>Member of Media Ventures Vietnam Group</a:t>
            </a:r>
          </a:p>
          <a:p>
            <a:pPr algn="ctr">
              <a:defRPr/>
            </a:pPr>
            <a:endParaRPr lang="en-US" sz="8798" b="1"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id="{86FCCEF8-D94C-914D-A44F-57CAF945EA20}"/>
              </a:ext>
            </a:extLst>
          </p:cNvPr>
          <p:cNvSpPr txBox="1"/>
          <p:nvPr/>
        </p:nvSpPr>
        <p:spPr>
          <a:xfrm>
            <a:off x="8369042" y="6140004"/>
            <a:ext cx="2670338"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a:solidFill>
                  <a:srgbClr val="D5AA70"/>
                </a:solidFill>
                <a:latin typeface="Montserrat" charset="0"/>
                <a:ea typeface="Montserrat" charset="0"/>
                <a:cs typeface="Montserrat" charset="0"/>
              </a:rPr>
              <a:t>250+</a:t>
            </a:r>
            <a:endParaRPr lang="en-US" sz="7199" dirty="0">
              <a:solidFill>
                <a:srgbClr val="D5AA70"/>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EDD2924A-20C5-6A49-8C69-77B6C66FE1C2}"/>
              </a:ext>
            </a:extLst>
          </p:cNvPr>
          <p:cNvSpPr txBox="1"/>
          <p:nvPr/>
        </p:nvSpPr>
        <p:spPr>
          <a:xfrm>
            <a:off x="3239974" y="6134259"/>
            <a:ext cx="3017898"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dirty="0">
                <a:solidFill>
                  <a:srgbClr val="D5AA70"/>
                </a:solidFill>
                <a:latin typeface="Montserrat" charset="0"/>
                <a:ea typeface="Montserrat" charset="0"/>
                <a:cs typeface="Montserrat" charset="0"/>
              </a:rPr>
              <a:t>26</a:t>
            </a:r>
          </a:p>
        </p:txBody>
      </p:sp>
      <p:sp>
        <p:nvSpPr>
          <p:cNvPr id="14" name="TextBox 13">
            <a:extLst>
              <a:ext uri="{FF2B5EF4-FFF2-40B4-BE49-F238E27FC236}">
                <a16:creationId xmlns:a16="http://schemas.microsoft.com/office/drawing/2014/main" id="{5FA00128-CA9D-5147-9AC9-20EDBE1F3E52}"/>
              </a:ext>
            </a:extLst>
          </p:cNvPr>
          <p:cNvSpPr txBox="1"/>
          <p:nvPr/>
        </p:nvSpPr>
        <p:spPr>
          <a:xfrm>
            <a:off x="3054161" y="7409633"/>
            <a:ext cx="3450560" cy="43088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200" dirty="0">
                <a:latin typeface="Montserrat" charset="0"/>
                <a:ea typeface="Montserrat" charset="0"/>
                <a:cs typeface="Montserrat" charset="0"/>
              </a:rPr>
              <a:t>Years of experience</a:t>
            </a:r>
          </a:p>
        </p:txBody>
      </p:sp>
      <p:sp>
        <p:nvSpPr>
          <p:cNvPr id="15" name="TextBox 14">
            <a:extLst>
              <a:ext uri="{FF2B5EF4-FFF2-40B4-BE49-F238E27FC236}">
                <a16:creationId xmlns:a16="http://schemas.microsoft.com/office/drawing/2014/main" id="{64B2E9AD-AF76-4D48-A1DE-1E53DFF5AFFB}"/>
              </a:ext>
            </a:extLst>
          </p:cNvPr>
          <p:cNvSpPr txBox="1"/>
          <p:nvPr/>
        </p:nvSpPr>
        <p:spPr>
          <a:xfrm>
            <a:off x="13112713" y="6136265"/>
            <a:ext cx="2474863"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a:solidFill>
                  <a:srgbClr val="D5AA70"/>
                </a:solidFill>
                <a:latin typeface="Montserrat" charset="0"/>
                <a:ea typeface="Montserrat" charset="0"/>
                <a:cs typeface="Montserrat" charset="0"/>
              </a:rPr>
              <a:t>8</a:t>
            </a:r>
            <a:endParaRPr lang="en-US" sz="7199" dirty="0">
              <a:solidFill>
                <a:srgbClr val="D5AA70"/>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64C5A234-D952-954B-B3EE-EFC2EA575535}"/>
              </a:ext>
            </a:extLst>
          </p:cNvPr>
          <p:cNvSpPr txBox="1"/>
          <p:nvPr/>
        </p:nvSpPr>
        <p:spPr>
          <a:xfrm>
            <a:off x="12665084" y="7408750"/>
            <a:ext cx="3350154" cy="76944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200" dirty="0">
                <a:latin typeface="Montserrat" charset="0"/>
                <a:ea typeface="Montserrat" charset="0"/>
                <a:cs typeface="Montserrat" charset="0"/>
              </a:rPr>
              <a:t>Offices in Hanoi </a:t>
            </a:r>
          </a:p>
          <a:p>
            <a:pPr algn="ctr"/>
            <a:r>
              <a:rPr lang="en-US" sz="2200" dirty="0">
                <a:latin typeface="Montserrat" charset="0"/>
                <a:ea typeface="Montserrat" charset="0"/>
                <a:cs typeface="Montserrat" charset="0"/>
              </a:rPr>
              <a:t>&amp; </a:t>
            </a:r>
            <a:r>
              <a:rPr lang="vi-VN" sz="2200" dirty="0">
                <a:latin typeface="Montserrat" charset="0"/>
                <a:ea typeface="Montserrat" charset="0"/>
                <a:cs typeface="Montserrat" charset="0"/>
              </a:rPr>
              <a:t>Ho Chi Minh city </a:t>
            </a:r>
            <a:endParaRPr lang="en-US" sz="2200" dirty="0">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FE9A43F4-DA53-244C-B960-426122329EAA}"/>
              </a:ext>
            </a:extLst>
          </p:cNvPr>
          <p:cNvSpPr txBox="1"/>
          <p:nvPr/>
        </p:nvSpPr>
        <p:spPr>
          <a:xfrm>
            <a:off x="17354134" y="6139222"/>
            <a:ext cx="2866128"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dirty="0">
                <a:solidFill>
                  <a:srgbClr val="D5AA70"/>
                </a:solidFill>
                <a:latin typeface="Montserrat" charset="0"/>
                <a:ea typeface="Montserrat" charset="0"/>
                <a:cs typeface="Montserrat" charset="0"/>
              </a:rPr>
              <a:t>2</a:t>
            </a:r>
          </a:p>
        </p:txBody>
      </p:sp>
      <p:sp>
        <p:nvSpPr>
          <p:cNvPr id="18" name="TextBox 17">
            <a:extLst>
              <a:ext uri="{FF2B5EF4-FFF2-40B4-BE49-F238E27FC236}">
                <a16:creationId xmlns:a16="http://schemas.microsoft.com/office/drawing/2014/main" id="{E98653F6-9C13-5648-A05D-4D9554522902}"/>
              </a:ext>
            </a:extLst>
          </p:cNvPr>
          <p:cNvSpPr txBox="1"/>
          <p:nvPr/>
        </p:nvSpPr>
        <p:spPr>
          <a:xfrm>
            <a:off x="16898768" y="7421458"/>
            <a:ext cx="3776860" cy="76944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2200" dirty="0">
                <a:latin typeface="Montserrat" charset="0"/>
                <a:ea typeface="Montserrat" charset="0"/>
                <a:cs typeface="Montserrat" charset="0"/>
              </a:rPr>
              <a:t>Offices in Singapore and USA</a:t>
            </a:r>
            <a:endParaRPr lang="en-US" sz="2200" dirty="0">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47022719-52DF-4AE6-9BEB-5FEBE1EA1892}"/>
              </a:ext>
            </a:extLst>
          </p:cNvPr>
          <p:cNvSpPr txBox="1"/>
          <p:nvPr/>
        </p:nvSpPr>
        <p:spPr>
          <a:xfrm>
            <a:off x="7863980" y="7408752"/>
            <a:ext cx="3344427" cy="43088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200" dirty="0">
                <a:latin typeface="Montserrat" charset="0"/>
                <a:ea typeface="Montserrat" charset="0"/>
                <a:cs typeface="Montserrat" charset="0"/>
              </a:rPr>
              <a:t>Experts</a:t>
            </a:r>
          </a:p>
        </p:txBody>
      </p:sp>
      <p:cxnSp>
        <p:nvCxnSpPr>
          <p:cNvPr id="21" name="Straight Connector 20"/>
          <p:cNvCxnSpPr/>
          <p:nvPr/>
        </p:nvCxnSpPr>
        <p:spPr>
          <a:xfrm flipH="1">
            <a:off x="7204077" y="7128409"/>
            <a:ext cx="10806" cy="58609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2178813" y="7128409"/>
            <a:ext cx="10806" cy="58609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6531625" y="7136295"/>
            <a:ext cx="10806" cy="58609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4"/>
          <a:stretch>
            <a:fillRect/>
          </a:stretch>
        </p:blipFill>
        <p:spPr>
          <a:xfrm>
            <a:off x="9933100" y="2357343"/>
            <a:ext cx="4115728" cy="1288764"/>
          </a:xfrm>
          <a:prstGeom prst="rect">
            <a:avLst/>
          </a:prstGeom>
        </p:spPr>
      </p:pic>
    </p:spTree>
    <p:extLst>
      <p:ext uri="{BB962C8B-B14F-4D97-AF65-F5344CB8AC3E}">
        <p14:creationId xmlns:p14="http://schemas.microsoft.com/office/powerpoint/2010/main" val="115090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8787136" y="5205487"/>
            <a:ext cx="6365846"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I. Home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705592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C92F453-C4BE-4E0C-82EC-099C79427AA6}"/>
              </a:ext>
            </a:extLst>
          </p:cNvPr>
          <p:cNvSpPr/>
          <p:nvPr/>
        </p:nvSpPr>
        <p:spPr>
          <a:xfrm>
            <a:off x="21056732" y="2748361"/>
            <a:ext cx="1853391" cy="523092"/>
          </a:xfrm>
          <a:prstGeom prst="rect">
            <a:avLst/>
          </a:prstGeom>
        </p:spPr>
        <p:txBody>
          <a:bodyPr wrap="none">
            <a:spAutoFit/>
          </a:bodyPr>
          <a:lstStyle/>
          <a:p>
            <a:pPr algn="ctr" defTabSz="1206275"/>
            <a:r>
              <a:rPr lang="en-US" sz="2799" b="1">
                <a:solidFill>
                  <a:schemeClr val="bg1"/>
                </a:solidFill>
                <a:latin typeface="Montserrat" charset="0"/>
                <a:ea typeface="Montserrat" charset="0"/>
                <a:cs typeface="Montserrat" charset="0"/>
              </a:rPr>
              <a:t>HD Bank</a:t>
            </a:r>
          </a:p>
        </p:txBody>
      </p:sp>
      <p:sp>
        <p:nvSpPr>
          <p:cNvPr id="34" name="TextBox 33">
            <a:extLst>
              <a:ext uri="{FF2B5EF4-FFF2-40B4-BE49-F238E27FC236}">
                <a16:creationId xmlns:a16="http://schemas.microsoft.com/office/drawing/2014/main" id="{DF15EDDF-3D63-46E0-8F86-01FBF8D27A13}"/>
              </a:ext>
            </a:extLst>
          </p:cNvPr>
          <p:cNvSpPr txBox="1"/>
          <p:nvPr/>
        </p:nvSpPr>
        <p:spPr>
          <a:xfrm>
            <a:off x="19675445" y="3420305"/>
            <a:ext cx="4910979" cy="707886"/>
          </a:xfrm>
          <a:prstGeom prst="rect">
            <a:avLst/>
          </a:prstGeom>
          <a:noFill/>
        </p:spPr>
        <p:txBody>
          <a:bodyPr wrap="square" rtlCol="0">
            <a:spAutoFit/>
          </a:bodyPr>
          <a:lstStyle/>
          <a:p>
            <a:pPr algn="ctr" defTabSz="1206275"/>
            <a:r>
              <a:rPr lang="en-US" sz="2000">
                <a:solidFill>
                  <a:schemeClr val="bg1"/>
                </a:solidFill>
                <a:latin typeface="Montserrat" charset="0"/>
                <a:ea typeface="Montserrat" charset="0"/>
                <a:cs typeface="Montserrat" charset="0"/>
              </a:rPr>
              <a:t>Chiến l</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ợc định vị &amp; phát triển th</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ơng hiệu HD Bank</a:t>
            </a:r>
          </a:p>
        </p:txBody>
      </p:sp>
      <p:pic>
        <p:nvPicPr>
          <p:cNvPr id="7" name="Picture 6">
            <a:extLst>
              <a:ext uri="{FF2B5EF4-FFF2-40B4-BE49-F238E27FC236}">
                <a16:creationId xmlns:a16="http://schemas.microsoft.com/office/drawing/2014/main" id="{32BFC39D-5A68-C04F-A1DB-6C9467306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2" y="501984"/>
            <a:ext cx="24215117" cy="12993142"/>
          </a:xfrm>
          <a:prstGeom prst="rect">
            <a:avLst/>
          </a:prstGeom>
        </p:spPr>
      </p:pic>
      <p:sp>
        <p:nvSpPr>
          <p:cNvPr id="39" name="TextBox 38">
            <a:extLst>
              <a:ext uri="{FF2B5EF4-FFF2-40B4-BE49-F238E27FC236}">
                <a16:creationId xmlns:a16="http://schemas.microsoft.com/office/drawing/2014/main" id="{FCBA7045-3887-6F47-95EC-77CE877E4B82}"/>
              </a:ext>
            </a:extLst>
          </p:cNvPr>
          <p:cNvSpPr txBox="1"/>
          <p:nvPr/>
        </p:nvSpPr>
        <p:spPr>
          <a:xfrm>
            <a:off x="5518037" y="969377"/>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Our experts</a:t>
            </a:r>
          </a:p>
        </p:txBody>
      </p:sp>
      <p:sp>
        <p:nvSpPr>
          <p:cNvPr id="40" name="TextBox 39">
            <a:extLst>
              <a:ext uri="{FF2B5EF4-FFF2-40B4-BE49-F238E27FC236}">
                <a16:creationId xmlns:a16="http://schemas.microsoft.com/office/drawing/2014/main" id="{CFFD0DE8-94F5-5049-9B12-1CDF1F9EF703}"/>
              </a:ext>
            </a:extLst>
          </p:cNvPr>
          <p:cNvSpPr txBox="1"/>
          <p:nvPr/>
        </p:nvSpPr>
        <p:spPr>
          <a:xfrm>
            <a:off x="3315583" y="2295147"/>
            <a:ext cx="18058014" cy="10618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100" dirty="0">
                <a:solidFill>
                  <a:schemeClr val="bg1">
                    <a:lumMod val="50000"/>
                  </a:schemeClr>
                </a:solidFill>
                <a:latin typeface="Montserrat" charset="0"/>
                <a:ea typeface="Montserrat" charset="0"/>
                <a:cs typeface="Montserrat" charset="0"/>
              </a:rPr>
              <a:t>With a team of experienced experts in the field of brand consulting and marketing - media master, </a:t>
            </a:r>
            <a:r>
              <a:rPr lang="en-US" sz="2100" dirty="0" err="1">
                <a:solidFill>
                  <a:schemeClr val="bg1">
                    <a:lumMod val="50000"/>
                  </a:schemeClr>
                </a:solidFill>
                <a:latin typeface="Montserrat" charset="0"/>
                <a:ea typeface="Montserrat" charset="0"/>
                <a:cs typeface="Montserrat" charset="0"/>
              </a:rPr>
              <a:t>Mibrand</a:t>
            </a:r>
            <a:r>
              <a:rPr lang="en-US" sz="2100" dirty="0">
                <a:solidFill>
                  <a:schemeClr val="bg1">
                    <a:lumMod val="50000"/>
                  </a:schemeClr>
                </a:solidFill>
                <a:latin typeface="Montserrat" charset="0"/>
                <a:ea typeface="Montserrat" charset="0"/>
                <a:cs typeface="Montserrat" charset="0"/>
              </a:rPr>
              <a:t> Vietnam is committed to accompany customers on all stages of the brand.</a:t>
            </a:r>
          </a:p>
          <a:p>
            <a:pPr algn="ctr"/>
            <a:endParaRPr lang="en-US" sz="2100" dirty="0">
              <a:solidFill>
                <a:schemeClr val="bg1">
                  <a:lumMod val="50000"/>
                </a:schemeClr>
              </a:solidFill>
              <a:latin typeface="Montserrat" charset="0"/>
              <a:ea typeface="Montserrat" charset="0"/>
              <a:cs typeface="Montserrat" charset="0"/>
            </a:endParaRPr>
          </a:p>
        </p:txBody>
      </p:sp>
      <p:sp>
        <p:nvSpPr>
          <p:cNvPr id="4" name="Rectangle 3">
            <a:extLst>
              <a:ext uri="{FF2B5EF4-FFF2-40B4-BE49-F238E27FC236}">
                <a16:creationId xmlns:a16="http://schemas.microsoft.com/office/drawing/2014/main" id="{9AA30825-8E9A-4A68-A49A-9089135125EA}"/>
              </a:ext>
            </a:extLst>
          </p:cNvPr>
          <p:cNvSpPr/>
          <p:nvPr/>
        </p:nvSpPr>
        <p:spPr>
          <a:xfrm>
            <a:off x="10847085" y="10933500"/>
            <a:ext cx="2418877" cy="457111"/>
          </a:xfrm>
          <a:prstGeom prst="rect">
            <a:avLst/>
          </a:prstGeom>
          <a:solidFill>
            <a:srgbClr val="D5A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Montserrat" charset="0"/>
                <a:ea typeface="Montserrat" charset="0"/>
                <a:cs typeface="Montserrat" charset="0"/>
              </a:rPr>
              <a:t>MEET OUR TEAM</a:t>
            </a:r>
          </a:p>
        </p:txBody>
      </p:sp>
      <p:sp>
        <p:nvSpPr>
          <p:cNvPr id="19" name="Rectangle 18">
            <a:extLst>
              <a:ext uri="{FF2B5EF4-FFF2-40B4-BE49-F238E27FC236}">
                <a16:creationId xmlns:a16="http://schemas.microsoft.com/office/drawing/2014/main" id="{B3F12D54-FB9F-4088-953E-5F56808D03B0}"/>
              </a:ext>
            </a:extLst>
          </p:cNvPr>
          <p:cNvSpPr/>
          <p:nvPr/>
        </p:nvSpPr>
        <p:spPr>
          <a:xfrm>
            <a:off x="10390903" y="10838889"/>
            <a:ext cx="3597431" cy="646331"/>
          </a:xfrm>
          <a:prstGeom prst="rect">
            <a:avLst/>
          </a:prstGeom>
          <a:solidFill>
            <a:srgbClr val="2F3747"/>
          </a:solidFill>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en-US" sz="1800" dirty="0">
                <a:solidFill>
                  <a:schemeClr val="bg1"/>
                </a:solidFill>
                <a:latin typeface="Montserrat" charset="0"/>
                <a:ea typeface="Montserrat" charset="0"/>
                <a:cs typeface="Montserrat" charset="0"/>
              </a:rPr>
              <a:t>Meet our team</a:t>
            </a:r>
          </a:p>
        </p:txBody>
      </p:sp>
      <p:sp>
        <p:nvSpPr>
          <p:cNvPr id="20" name="Rectangle 19"/>
          <p:cNvSpPr/>
          <p:nvPr/>
        </p:nvSpPr>
        <p:spPr>
          <a:xfrm>
            <a:off x="525511" y="12900921"/>
            <a:ext cx="12189619" cy="415498"/>
          </a:xfrm>
          <a:prstGeom prst="rect">
            <a:avLst/>
          </a:prstGeom>
        </p:spPr>
        <p:txBody>
          <a:bodyPr>
            <a:spAutoFit/>
          </a:bodyPr>
          <a:lstStyle/>
          <a:p>
            <a:pPr lvl="0"/>
            <a:r>
              <a:rPr lang="vi-VN" sz="2100" b="1">
                <a:solidFill>
                  <a:prstClr val="black"/>
                </a:solidFill>
                <a:latin typeface="Montserrat" charset="0"/>
                <a:ea typeface="Montserrat" charset="0"/>
                <a:cs typeface="Montserrat" charset="0"/>
              </a:rPr>
              <a:t>(Button) ĐỘI NGŨ CỦA CHÚNG TÔI </a:t>
            </a:r>
            <a:r>
              <a:rPr lang="en-US" sz="2000" b="1">
                <a:solidFill>
                  <a:prstClr val="black"/>
                </a:solidFill>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Dẫn link đến 2.3</a:t>
            </a:r>
            <a:endParaRPr lang="en-US" sz="2000">
              <a:solidFill>
                <a:prstClr val="black"/>
              </a:solidFill>
              <a:latin typeface="Montserrat" charset="0"/>
              <a:ea typeface="Montserrat" charset="0"/>
              <a:cs typeface="Montserrat" charset="0"/>
            </a:endParaRPr>
          </a:p>
        </p:txBody>
      </p:sp>
      <p:pic>
        <p:nvPicPr>
          <p:cNvPr id="21" name="Picture 20">
            <a:extLst>
              <a:ext uri="{FF2B5EF4-FFF2-40B4-BE49-F238E27FC236}">
                <a16:creationId xmlns:a16="http://schemas.microsoft.com/office/drawing/2014/main"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0" r="4937" b="823"/>
          <a:stretch/>
        </p:blipFill>
        <p:spPr>
          <a:xfrm>
            <a:off x="2377609" y="4311806"/>
            <a:ext cx="4881619" cy="5361593"/>
          </a:xfrm>
          <a:prstGeom prst="rect">
            <a:avLst/>
          </a:prstGeom>
        </p:spPr>
      </p:pic>
      <p:sp>
        <p:nvSpPr>
          <p:cNvPr id="25" name="Rectangle 24">
            <a:extLst>
              <a:ext uri="{FF2B5EF4-FFF2-40B4-BE49-F238E27FC236}">
                <a16:creationId xmlns:a16="http://schemas.microsoft.com/office/drawing/2014/main" id="{41995DCA-C2AD-4DA4-837E-6DE2CE98705C}"/>
              </a:ext>
            </a:extLst>
          </p:cNvPr>
          <p:cNvSpPr/>
          <p:nvPr/>
        </p:nvSpPr>
        <p:spPr>
          <a:xfrm>
            <a:off x="7479603" y="4593490"/>
            <a:ext cx="3018775"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Lại Tiến Mạnh</a:t>
            </a:r>
          </a:p>
        </p:txBody>
      </p:sp>
      <p:sp>
        <p:nvSpPr>
          <p:cNvPr id="26" name="Rectangle 25">
            <a:extLst>
              <a:ext uri="{FF2B5EF4-FFF2-40B4-BE49-F238E27FC236}">
                <a16:creationId xmlns:a16="http://schemas.microsoft.com/office/drawing/2014/main" id="{0B55535A-F36F-448F-94F0-A534883A069F}"/>
              </a:ext>
            </a:extLst>
          </p:cNvPr>
          <p:cNvSpPr/>
          <p:nvPr/>
        </p:nvSpPr>
        <p:spPr>
          <a:xfrm>
            <a:off x="7479603" y="5123672"/>
            <a:ext cx="2132315"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Managing Director</a:t>
            </a:r>
            <a:endParaRPr lang="en-US" sz="1600">
              <a:solidFill>
                <a:schemeClr val="bg1">
                  <a:lumMod val="50000"/>
                </a:schemeClr>
              </a:solidFill>
              <a:latin typeface="Montserrat" charset="0"/>
              <a:ea typeface="Montserrat" charset="0"/>
              <a:cs typeface="Montserrat" charset="0"/>
            </a:endParaRPr>
          </a:p>
        </p:txBody>
      </p:sp>
      <p:pic>
        <p:nvPicPr>
          <p:cNvPr id="29" name="Picture 28"/>
          <p:cNvPicPr>
            <a:picLocks noChangeAspect="1"/>
          </p:cNvPicPr>
          <p:nvPr/>
        </p:nvPicPr>
        <p:blipFill rotWithShape="1">
          <a:blip r:embed="rId5" cstate="print">
            <a:lum bright="7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9947" y="4310246"/>
            <a:ext cx="4829908" cy="5361592"/>
          </a:xfrm>
          <a:prstGeom prst="rect">
            <a:avLst/>
          </a:prstGeom>
        </p:spPr>
      </p:pic>
      <p:sp>
        <p:nvSpPr>
          <p:cNvPr id="24" name="Rectangle 23">
            <a:extLst>
              <a:ext uri="{FF2B5EF4-FFF2-40B4-BE49-F238E27FC236}">
                <a16:creationId xmlns:a16="http://schemas.microsoft.com/office/drawing/2014/main" id="{F711825B-E542-4848-93E6-F9ABF0634033}"/>
              </a:ext>
            </a:extLst>
          </p:cNvPr>
          <p:cNvSpPr/>
          <p:nvPr/>
        </p:nvSpPr>
        <p:spPr>
          <a:xfrm>
            <a:off x="17804352" y="4580214"/>
            <a:ext cx="3817071"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Phùng</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Thái</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Dương</a:t>
            </a:r>
            <a:endParaRPr lang="en-US" sz="2400" b="1" dirty="0">
              <a:latin typeface="Montserrat" charset="0"/>
              <a:ea typeface="Montserrat" charset="0"/>
              <a:cs typeface="Montserrat" charset="0"/>
            </a:endParaRPr>
          </a:p>
        </p:txBody>
      </p:sp>
      <p:sp>
        <p:nvSpPr>
          <p:cNvPr id="30" name="Rectangle 29">
            <a:extLst>
              <a:ext uri="{FF2B5EF4-FFF2-40B4-BE49-F238E27FC236}">
                <a16:creationId xmlns:a16="http://schemas.microsoft.com/office/drawing/2014/main" id="{948B3BDA-8E98-44BC-9073-291814068A8A}"/>
              </a:ext>
            </a:extLst>
          </p:cNvPr>
          <p:cNvSpPr/>
          <p:nvPr/>
        </p:nvSpPr>
        <p:spPr>
          <a:xfrm>
            <a:off x="17804352" y="5110395"/>
            <a:ext cx="3841116"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Deputy Director | Brand Consultant</a:t>
            </a:r>
            <a:endParaRPr lang="en-US" sz="1600">
              <a:solidFill>
                <a:schemeClr val="bg1">
                  <a:lumMod val="50000"/>
                </a:schemeClr>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id="{A2185C00-EA68-BE40-AEF1-CA4974C05E1B}"/>
              </a:ext>
            </a:extLst>
          </p:cNvPr>
          <p:cNvSpPr txBox="1"/>
          <p:nvPr/>
        </p:nvSpPr>
        <p:spPr>
          <a:xfrm>
            <a:off x="7479603" y="6008425"/>
            <a:ext cx="4325089"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sz="1600" dirty="0">
                <a:solidFill>
                  <a:schemeClr val="bg1">
                    <a:lumMod val="50000"/>
                  </a:schemeClr>
                </a:solidFill>
                <a:latin typeface="Montserrat" pitchFamily="2" charset="77"/>
              </a:rPr>
              <a:t>Mr. </a:t>
            </a:r>
            <a:r>
              <a:rPr lang="en-US" sz="1600" dirty="0" err="1">
                <a:solidFill>
                  <a:schemeClr val="bg1">
                    <a:lumMod val="50000"/>
                  </a:schemeClr>
                </a:solidFill>
                <a:latin typeface="Montserrat" pitchFamily="2" charset="77"/>
              </a:rPr>
              <a:t>Manh</a:t>
            </a:r>
            <a:r>
              <a:rPr lang="en-US" sz="1600" dirty="0">
                <a:solidFill>
                  <a:schemeClr val="bg1">
                    <a:lumMod val="50000"/>
                  </a:schemeClr>
                </a:solidFill>
                <a:latin typeface="Montserrat" pitchFamily="2" charset="77"/>
              </a:rPr>
              <a:t> is a senior consultant in business solutions, marketing and branding. </a:t>
            </a:r>
          </a:p>
          <a:p>
            <a:pPr algn="just"/>
            <a:r>
              <a:rPr lang="en-US" sz="1600" dirty="0">
                <a:solidFill>
                  <a:schemeClr val="bg1">
                    <a:lumMod val="50000"/>
                  </a:schemeClr>
                </a:solidFill>
                <a:latin typeface="Montserrat" pitchFamily="2" charset="77"/>
              </a:rPr>
              <a:t>He established </a:t>
            </a:r>
            <a:r>
              <a:rPr lang="en-US" sz="1600" dirty="0" err="1">
                <a:solidFill>
                  <a:schemeClr val="bg1">
                    <a:lumMod val="50000"/>
                  </a:schemeClr>
                </a:solidFill>
                <a:latin typeface="Montserrat" pitchFamily="2" charset="77"/>
              </a:rPr>
              <a:t>Mibrand</a:t>
            </a:r>
            <a:r>
              <a:rPr lang="en-US" sz="1600" dirty="0">
                <a:solidFill>
                  <a:schemeClr val="bg1">
                    <a:lumMod val="50000"/>
                  </a:schemeClr>
                </a:solidFill>
                <a:latin typeface="Montserrat" pitchFamily="2" charset="77"/>
              </a:rPr>
              <a:t> Vietnam Joint Stock Company with the ambition to become the leading brand consultancy company in Vietnam.</a:t>
            </a:r>
          </a:p>
          <a:p>
            <a:pPr algn="just"/>
            <a:endParaRPr lang="en-US" sz="1600" dirty="0">
              <a:solidFill>
                <a:schemeClr val="bg1">
                  <a:lumMod val="50000"/>
                </a:schemeClr>
              </a:solidFill>
              <a:latin typeface="Montserrat" pitchFamily="2" charset="77"/>
              <a:ea typeface="Montserrat" charset="0"/>
              <a:cs typeface="Montserrat" charset="0"/>
            </a:endParaRPr>
          </a:p>
        </p:txBody>
      </p:sp>
      <p:sp>
        <p:nvSpPr>
          <p:cNvPr id="28" name="TextBox 27">
            <a:extLst>
              <a:ext uri="{FF2B5EF4-FFF2-40B4-BE49-F238E27FC236}">
                <a16:creationId xmlns:a16="http://schemas.microsoft.com/office/drawing/2014/main" id="{78F227C0-67DA-9C43-91D6-CB507E195111}"/>
              </a:ext>
            </a:extLst>
          </p:cNvPr>
          <p:cNvSpPr txBox="1"/>
          <p:nvPr/>
        </p:nvSpPr>
        <p:spPr>
          <a:xfrm>
            <a:off x="17743741" y="5947042"/>
            <a:ext cx="4451241" cy="1815882"/>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Mr. Dương is now a Deputy Director of brand strategy consulting at Mibrand.</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With extensive experience in the field of branding, Duong is currently leading the Brand Consultant Team to develop projects for large clients in Mibrand.</a:t>
            </a:r>
          </a:p>
        </p:txBody>
      </p:sp>
    </p:spTree>
    <p:extLst>
      <p:ext uri="{BB962C8B-B14F-4D97-AF65-F5344CB8AC3E}">
        <p14:creationId xmlns:p14="http://schemas.microsoft.com/office/powerpoint/2010/main" val="3827439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985018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2763444" y="5370476"/>
            <a:ext cx="19219427" cy="1754006"/>
          </a:xfrm>
          <a:prstGeom prst="rect">
            <a:avLst/>
          </a:prstGeom>
          <a:noFill/>
        </p:spPr>
        <p:txBody>
          <a:bodyPr wrap="square" rtlCol="0">
            <a:spAutoFit/>
          </a:bodyPr>
          <a:lstStyle/>
          <a:p>
            <a:pPr algn="ctr"/>
            <a:r>
              <a:rPr lang="vi-VN" sz="10798" b="1" dirty="0">
                <a:latin typeface="Montserrat" charset="0"/>
                <a:ea typeface="Montserrat" charset="0"/>
                <a:cs typeface="Montserrat" charset="0"/>
              </a:rPr>
              <a:t>2.1 Mibrand Vietnam</a:t>
            </a:r>
            <a:endParaRPr lang="en-US" sz="10798" b="1" dirty="0">
              <a:latin typeface="Montserrat" charset="0"/>
              <a:ea typeface="Montserrat" charset="0"/>
              <a:cs typeface="Montserrat" charset="0"/>
            </a:endParaRPr>
          </a:p>
        </p:txBody>
      </p:sp>
    </p:spTree>
    <p:extLst>
      <p:ext uri="{BB962C8B-B14F-4D97-AF65-F5344CB8AC3E}">
        <p14:creationId xmlns:p14="http://schemas.microsoft.com/office/powerpoint/2010/main" val="28379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85" t="31227" r="-85" b="18044"/>
          <a:stretch/>
        </p:blipFill>
        <p:spPr>
          <a:xfrm>
            <a:off x="0" y="1130137"/>
            <a:ext cx="24379238" cy="5062975"/>
          </a:xfrm>
          <a:prstGeom prst="rect">
            <a:avLst/>
          </a:prstGeom>
        </p:spPr>
      </p:pic>
      <p:sp>
        <p:nvSpPr>
          <p:cNvPr id="22" name="Rectangle 21">
            <a:extLst>
              <a:ext uri="{FF2B5EF4-FFF2-40B4-BE49-F238E27FC236}">
                <a16:creationId xmlns:a16="http://schemas.microsoft.com/office/drawing/2014/main" id="{3D8FA402-9827-426C-9622-7156CFF8E599}"/>
              </a:ext>
            </a:extLst>
          </p:cNvPr>
          <p:cNvSpPr/>
          <p:nvPr/>
        </p:nvSpPr>
        <p:spPr>
          <a:xfrm>
            <a:off x="0" y="1125998"/>
            <a:ext cx="24379238" cy="508789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11" name="Picture 10">
            <a:extLst>
              <a:ext uri="{FF2B5EF4-FFF2-40B4-BE49-F238E27FC236}">
                <a16:creationId xmlns:a16="http://schemas.microsoft.com/office/drawing/2014/main"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2" name="TextBox 11">
            <a:extLst>
              <a:ext uri="{FF2B5EF4-FFF2-40B4-BE49-F238E27FC236}">
                <a16:creationId xmlns:a16="http://schemas.microsoft.com/office/drawing/2014/main" id="{9AB4EF1E-6915-488E-B4C0-59AF16C31001}"/>
              </a:ext>
            </a:extLst>
          </p:cNvPr>
          <p:cNvSpPr txBox="1"/>
          <p:nvPr/>
        </p:nvSpPr>
        <p:spPr>
          <a:xfrm>
            <a:off x="3932633" y="346522"/>
            <a:ext cx="2350551" cy="369332"/>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a:t>
            </a:r>
          </a:p>
        </p:txBody>
      </p:sp>
      <p:sp>
        <p:nvSpPr>
          <p:cNvPr id="14" name="TextBox 13">
            <a:extLst>
              <a:ext uri="{FF2B5EF4-FFF2-40B4-BE49-F238E27FC236}">
                <a16:creationId xmlns:a16="http://schemas.microsoft.com/office/drawing/2014/main" id="{8F73047C-28C7-48AD-A6D9-89D85F0D6FEB}"/>
              </a:ext>
            </a:extLst>
          </p:cNvPr>
          <p:cNvSpPr txBox="1"/>
          <p:nvPr/>
        </p:nvSpPr>
        <p:spPr>
          <a:xfrm>
            <a:off x="8618989" y="305569"/>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SERVICES &amp; PRODUCTS</a:t>
            </a:r>
          </a:p>
        </p:txBody>
      </p:sp>
      <p:sp>
        <p:nvSpPr>
          <p:cNvPr id="15" name="TextBox 14">
            <a:extLst>
              <a:ext uri="{FF2B5EF4-FFF2-40B4-BE49-F238E27FC236}">
                <a16:creationId xmlns:a16="http://schemas.microsoft.com/office/drawing/2014/main" id="{067520FB-0CC1-47D3-A098-6202EF9F5E18}"/>
              </a:ext>
            </a:extLst>
          </p:cNvPr>
          <p:cNvSpPr txBox="1"/>
          <p:nvPr/>
        </p:nvSpPr>
        <p:spPr>
          <a:xfrm>
            <a:off x="3925260" y="356823"/>
            <a:ext cx="2350551"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69B7AE8-6FB1-45E3-88FD-930A528E223F}"/>
              </a:ext>
            </a:extLst>
          </p:cNvPr>
          <p:cNvSpPr txBox="1"/>
          <p:nvPr/>
        </p:nvSpPr>
        <p:spPr>
          <a:xfrm>
            <a:off x="6123386" y="396464"/>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84643FC8-3A79-480B-A2FC-F3DF9A6C2277}"/>
              </a:ext>
            </a:extLst>
          </p:cNvPr>
          <p:cNvSpPr/>
          <p:nvPr/>
        </p:nvSpPr>
        <p:spPr>
          <a:xfrm>
            <a:off x="10789610" y="428679"/>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8" name="Rectangle 17">
            <a:extLst>
              <a:ext uri="{FF2B5EF4-FFF2-40B4-BE49-F238E27FC236}">
                <a16:creationId xmlns:a16="http://schemas.microsoft.com/office/drawing/2014/main" id="{4A639ABC-ED58-466E-9EC4-0598E187F336}"/>
              </a:ext>
            </a:extLst>
          </p:cNvPr>
          <p:cNvSpPr/>
          <p:nvPr/>
        </p:nvSpPr>
        <p:spPr>
          <a:xfrm>
            <a:off x="13160539" y="182458"/>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9" name="Rectangle 18">
            <a:extLst>
              <a:ext uri="{FF2B5EF4-FFF2-40B4-BE49-F238E27FC236}">
                <a16:creationId xmlns:a16="http://schemas.microsoft.com/office/drawing/2014/main" id="{B3F12D54-FB9F-4088-953E-5F56808D03B0}"/>
              </a:ext>
            </a:extLst>
          </p:cNvPr>
          <p:cNvSpPr/>
          <p:nvPr/>
        </p:nvSpPr>
        <p:spPr>
          <a:xfrm>
            <a:off x="18546839" y="13998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Mibrand Vietnam</a:t>
            </a:r>
            <a:endParaRPr lang="en-US" sz="2400" dirty="0">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We are Mibrand Vietnam</a:t>
            </a:r>
            <a:endParaRPr lang="en-US" sz="6399" dirty="0">
              <a:solidFill>
                <a:schemeClr val="bg1"/>
              </a:solidFill>
              <a:latin typeface="Montserrat" charset="0"/>
              <a:ea typeface="Montserrat" charset="0"/>
              <a:cs typeface="Montserrat" charset="0"/>
            </a:endParaRPr>
          </a:p>
        </p:txBody>
      </p:sp>
      <p:sp>
        <p:nvSpPr>
          <p:cNvPr id="27" name="TextBox 26"/>
          <p:cNvSpPr txBox="1"/>
          <p:nvPr/>
        </p:nvSpPr>
        <p:spPr>
          <a:xfrm>
            <a:off x="10495033" y="6810834"/>
            <a:ext cx="13112516" cy="6092630"/>
          </a:xfrm>
          <a:prstGeom prst="rect">
            <a:avLst/>
          </a:prstGeom>
          <a:noFill/>
        </p:spPr>
        <p:txBody>
          <a:bodyPr wrap="square" rtlCol="0">
            <a:spAutoFit/>
          </a:bodyPr>
          <a:lstStyle/>
          <a:p>
            <a:pPr algn="just">
              <a:lnSpc>
                <a:spcPct val="150000"/>
              </a:lnSpc>
            </a:pPr>
            <a:r>
              <a:rPr lang="vi-VN" sz="3600" dirty="0">
                <a:latin typeface="Montserrat" pitchFamily="2" charset="77"/>
                <a:ea typeface="Montserrat" charset="0"/>
                <a:cs typeface="Montserrat" charset="0"/>
              </a:rPr>
              <a:t>Mibrand Vietnam Joint Stock Company</a:t>
            </a:r>
          </a:p>
          <a:p>
            <a:pPr algn="just">
              <a:lnSpc>
                <a:spcPct val="150000"/>
              </a:lnSpc>
            </a:pPr>
            <a:r>
              <a:rPr lang="en-US" sz="2400" dirty="0">
                <a:solidFill>
                  <a:schemeClr val="tx1">
                    <a:lumMod val="85000"/>
                    <a:lumOff val="15000"/>
                  </a:schemeClr>
                </a:solidFill>
                <a:latin typeface="Montserrat" pitchFamily="2" charset="77"/>
                <a:ea typeface="Calibri" charset="0"/>
                <a:cs typeface="Calibri" charset="0"/>
              </a:rPr>
              <a:t> was established in 2004 by Mr. Lai Tien </a:t>
            </a:r>
            <a:r>
              <a:rPr lang="en-US" sz="2400" dirty="0" err="1">
                <a:solidFill>
                  <a:schemeClr val="tx1">
                    <a:lumMod val="85000"/>
                    <a:lumOff val="15000"/>
                  </a:schemeClr>
                </a:solidFill>
                <a:latin typeface="Montserrat" pitchFamily="2" charset="77"/>
                <a:ea typeface="Calibri" charset="0"/>
                <a:cs typeface="Calibri" charset="0"/>
              </a:rPr>
              <a:t>Manh</a:t>
            </a:r>
            <a:r>
              <a:rPr lang="en-US" sz="2400" dirty="0">
                <a:solidFill>
                  <a:schemeClr val="tx1">
                    <a:lumMod val="85000"/>
                    <a:lumOff val="15000"/>
                  </a:schemeClr>
                </a:solidFill>
                <a:latin typeface="Montserrat" pitchFamily="2" charset="77"/>
                <a:ea typeface="Calibri" charset="0"/>
                <a:cs typeface="Calibri" charset="0"/>
              </a:rPr>
              <a:t> - a specialist in business strategy consulting and branding, having over 20 years experience with major domestic and international clients. </a:t>
            </a:r>
            <a:r>
              <a:rPr lang="en-US" sz="2400" dirty="0" err="1">
                <a:solidFill>
                  <a:schemeClr val="tx1">
                    <a:lumMod val="85000"/>
                    <a:lumOff val="15000"/>
                  </a:schemeClr>
                </a:solidFill>
                <a:latin typeface="Montserrat" pitchFamily="2" charset="77"/>
                <a:ea typeface="Calibri" charset="0"/>
                <a:cs typeface="Calibri" charset="0"/>
              </a:rPr>
              <a:t>Mibrand</a:t>
            </a:r>
            <a:r>
              <a:rPr lang="en-US" sz="2400" dirty="0">
                <a:solidFill>
                  <a:schemeClr val="tx1">
                    <a:lumMod val="85000"/>
                    <a:lumOff val="15000"/>
                  </a:schemeClr>
                </a:solidFill>
                <a:latin typeface="Montserrat" pitchFamily="2" charset="77"/>
                <a:ea typeface="Calibri" charset="0"/>
                <a:cs typeface="Calibri" charset="0"/>
              </a:rPr>
              <a:t> is one of the member companies of Media </a:t>
            </a:r>
            <a:r>
              <a:rPr lang="vi-VN" sz="2400" dirty="0">
                <a:solidFill>
                  <a:schemeClr val="tx1">
                    <a:lumMod val="85000"/>
                    <a:lumOff val="15000"/>
                  </a:schemeClr>
                </a:solidFill>
                <a:latin typeface="Montserrat" pitchFamily="2" charset="77"/>
                <a:ea typeface="Calibri" charset="0"/>
                <a:cs typeface="Calibri" charset="0"/>
              </a:rPr>
              <a:t>Ventures </a:t>
            </a:r>
            <a:r>
              <a:rPr lang="en-US" sz="2400" dirty="0">
                <a:solidFill>
                  <a:schemeClr val="tx1">
                    <a:lumMod val="85000"/>
                    <a:lumOff val="15000"/>
                  </a:schemeClr>
                </a:solidFill>
                <a:latin typeface="Montserrat" pitchFamily="2" charset="77"/>
                <a:ea typeface="Calibri" charset="0"/>
                <a:cs typeface="Calibri" charset="0"/>
              </a:rPr>
              <a:t>Vietnam (MVV Group) and has been selected as a strategic partner of Brand Finance (One of the three largest brand valuation firms in the world) in Vietnam.</a:t>
            </a:r>
          </a:p>
          <a:p>
            <a:pPr algn="just">
              <a:lnSpc>
                <a:spcPct val="150000"/>
              </a:lnSpc>
            </a:pPr>
            <a:endParaRPr lang="en-US" sz="2400" dirty="0">
              <a:solidFill>
                <a:schemeClr val="tx1">
                  <a:lumMod val="85000"/>
                  <a:lumOff val="15000"/>
                </a:schemeClr>
              </a:solidFill>
              <a:latin typeface="Montserrat" pitchFamily="2" charset="77"/>
              <a:ea typeface="Calibri" charset="0"/>
              <a:cs typeface="Calibri" charset="0"/>
            </a:endParaRPr>
          </a:p>
          <a:p>
            <a:pPr algn="just">
              <a:lnSpc>
                <a:spcPct val="150000"/>
              </a:lnSpc>
            </a:pPr>
            <a:r>
              <a:rPr lang="en-US" sz="2400" dirty="0">
                <a:solidFill>
                  <a:schemeClr val="tx1">
                    <a:lumMod val="85000"/>
                    <a:lumOff val="15000"/>
                  </a:schemeClr>
                </a:solidFill>
                <a:latin typeface="Montserrat" pitchFamily="2" charset="77"/>
                <a:ea typeface="Calibri" charset="0"/>
                <a:cs typeface="Calibri" charset="0"/>
              </a:rPr>
              <a:t>At </a:t>
            </a:r>
            <a:r>
              <a:rPr lang="en-US" sz="2400" dirty="0" err="1">
                <a:solidFill>
                  <a:schemeClr val="tx1">
                    <a:lumMod val="85000"/>
                    <a:lumOff val="15000"/>
                  </a:schemeClr>
                </a:solidFill>
                <a:latin typeface="Montserrat" pitchFamily="2" charset="77"/>
                <a:ea typeface="Calibri" charset="0"/>
                <a:cs typeface="Calibri" charset="0"/>
              </a:rPr>
              <a:t>Mibrand</a:t>
            </a:r>
            <a:r>
              <a:rPr lang="en-US" sz="2400" dirty="0">
                <a:solidFill>
                  <a:schemeClr val="tx1">
                    <a:lumMod val="85000"/>
                    <a:lumOff val="15000"/>
                  </a:schemeClr>
                </a:solidFill>
                <a:latin typeface="Montserrat" pitchFamily="2" charset="77"/>
                <a:ea typeface="Calibri" charset="0"/>
                <a:cs typeface="Calibri" charset="0"/>
              </a:rPr>
              <a:t>, we develop brand solutions through specific strategies for optimizing business results. Because we believe </a:t>
            </a:r>
            <a:r>
              <a:rPr lang="vi-VN" sz="2400" dirty="0">
                <a:solidFill>
                  <a:schemeClr val="tx1">
                    <a:lumMod val="85000"/>
                    <a:lumOff val="15000"/>
                  </a:schemeClr>
                </a:solidFill>
                <a:latin typeface="Montserrat" pitchFamily="2" charset="77"/>
                <a:ea typeface="Calibri" charset="0"/>
                <a:cs typeface="Calibri" charset="0"/>
              </a:rPr>
              <a:t>that </a:t>
            </a:r>
            <a:r>
              <a:rPr lang="en-US" sz="2400" dirty="0">
                <a:solidFill>
                  <a:schemeClr val="tx1">
                    <a:lumMod val="85000"/>
                    <a:lumOff val="15000"/>
                  </a:schemeClr>
                </a:solidFill>
                <a:latin typeface="Montserrat" pitchFamily="2" charset="77"/>
                <a:ea typeface="Calibri" charset="0"/>
                <a:cs typeface="Calibri" charset="0"/>
              </a:rPr>
              <a:t>brand strategy is also business strategy.</a:t>
            </a:r>
          </a:p>
          <a:p>
            <a:pPr>
              <a:lnSpc>
                <a:spcPct val="150000"/>
              </a:lnSpc>
            </a:pPr>
            <a:endParaRPr lang="vi-VN" sz="3600" dirty="0">
              <a:latin typeface="Montserrat" pitchFamily="2" charset="77"/>
              <a:ea typeface="Montserrat" charset="0"/>
              <a:cs typeface="Montserrat" charset="0"/>
            </a:endParaRPr>
          </a:p>
        </p:txBody>
      </p:sp>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89004" y="6968825"/>
            <a:ext cx="9421464" cy="6280975"/>
          </a:xfrm>
          <a:prstGeom prst="rect">
            <a:avLst/>
          </a:prstGeom>
        </p:spPr>
      </p:pic>
      <p:sp>
        <p:nvSpPr>
          <p:cNvPr id="20" name="Rectangle 19">
            <a:extLst>
              <a:ext uri="{FF2B5EF4-FFF2-40B4-BE49-F238E27FC236}">
                <a16:creationId xmlns:a16="http://schemas.microsoft.com/office/drawing/2014/main" id="{4A639ABC-ED58-466E-9EC4-0598E187F336}"/>
              </a:ext>
            </a:extLst>
          </p:cNvPr>
          <p:cNvSpPr/>
          <p:nvPr/>
        </p:nvSpPr>
        <p:spPr>
          <a:xfrm>
            <a:off x="15609213" y="428679"/>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66303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288" b="310"/>
          <a:stretch/>
        </p:blipFill>
        <p:spPr>
          <a:xfrm>
            <a:off x="2" y="1341"/>
            <a:ext cx="24379238" cy="13670799"/>
          </a:xfrm>
          <a:prstGeom prst="rect">
            <a:avLst/>
          </a:prstGeom>
        </p:spPr>
      </p:pic>
      <p:sp>
        <p:nvSpPr>
          <p:cNvPr id="4" name="TextBox 3">
            <a:extLst>
              <a:ext uri="{FF2B5EF4-FFF2-40B4-BE49-F238E27FC236}">
                <a16:creationId xmlns:a16="http://schemas.microsoft.com/office/drawing/2014/main" id="{8B5A6BB2-C08F-4FE5-B6E0-689DAF905470}"/>
              </a:ext>
            </a:extLst>
          </p:cNvPr>
          <p:cNvSpPr txBox="1"/>
          <p:nvPr/>
        </p:nvSpPr>
        <p:spPr>
          <a:xfrm>
            <a:off x="6182666" y="1635362"/>
            <a:ext cx="11204591" cy="953979"/>
          </a:xfrm>
          <a:prstGeom prst="rect">
            <a:avLst/>
          </a:prstGeom>
          <a:solidFill>
            <a:schemeClr val="bg1"/>
          </a:solidFill>
        </p:spPr>
        <p:txBody>
          <a:bodyPr wrap="square" rtlCol="0">
            <a:spAutoFit/>
          </a:bodyPr>
          <a:lstStyle/>
          <a:p>
            <a:pPr algn="ctr"/>
            <a:r>
              <a:rPr lang="en-US" sz="5599" dirty="0">
                <a:latin typeface="Montserrat" charset="0"/>
                <a:ea typeface="Montserrat" charset="0"/>
                <a:cs typeface="Montserrat" charset="0"/>
              </a:rPr>
              <a:t>OUR MISSION</a:t>
            </a:r>
          </a:p>
        </p:txBody>
      </p:sp>
      <p:sp>
        <p:nvSpPr>
          <p:cNvPr id="9" name="Rectangle 8"/>
          <p:cNvSpPr/>
          <p:nvPr/>
        </p:nvSpPr>
        <p:spPr>
          <a:xfrm>
            <a:off x="3363499" y="2729513"/>
            <a:ext cx="16842926" cy="1200329"/>
          </a:xfrm>
          <a:prstGeom prst="rect">
            <a:avLst/>
          </a:prstGeom>
          <a:solidFill>
            <a:schemeClr val="bg1"/>
          </a:solidFill>
        </p:spPr>
        <p:txBody>
          <a:bodyPr wrap="square">
            <a:spAutoFit/>
          </a:bodyPr>
          <a:lstStyle/>
          <a:p>
            <a:pPr algn="ctr">
              <a:defRPr/>
            </a:pPr>
            <a:r>
              <a:rPr lang="vi-VN" sz="2400" dirty="0">
                <a:latin typeface="Montserrat" charset="0"/>
                <a:ea typeface="Montserrat" charset="0"/>
                <a:cs typeface="Montserrat" charset="0"/>
              </a:rPr>
              <a:t>Mission of Mibrand Vietnam is to help brand become the driving force in all business activities.  We believe that ”Brand-oriented business" is the solution to help businesses build sustainable competitive advantage in the market.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770" r="-303"/>
          <a:stretch/>
        </p:blipFill>
        <p:spPr>
          <a:xfrm>
            <a:off x="1210095" y="4830327"/>
            <a:ext cx="6698985" cy="4932015"/>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9" r="24757"/>
          <a:stretch/>
        </p:blipFill>
        <p:spPr>
          <a:xfrm>
            <a:off x="8440604" y="4829801"/>
            <a:ext cx="6657074" cy="4932542"/>
          </a:xfrm>
          <a:prstGeom prst="rect">
            <a:avLst/>
          </a:prstGeom>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9335" r="5030"/>
          <a:stretch/>
        </p:blipFill>
        <p:spPr>
          <a:xfrm>
            <a:off x="15586660" y="4829801"/>
            <a:ext cx="6631047" cy="4932542"/>
          </a:xfrm>
          <a:prstGeom prst="rect">
            <a:avLst/>
          </a:prstGeom>
        </p:spPr>
      </p:pic>
      <p:sp>
        <p:nvSpPr>
          <p:cNvPr id="13" name="Rectangle 12"/>
          <p:cNvSpPr/>
          <p:nvPr/>
        </p:nvSpPr>
        <p:spPr>
          <a:xfrm>
            <a:off x="1508261" y="9154177"/>
            <a:ext cx="920445" cy="953979"/>
          </a:xfrm>
          <a:prstGeom prst="rect">
            <a:avLst/>
          </a:prstGeom>
          <a:solidFill>
            <a:schemeClr val="bg1"/>
          </a:solidFill>
        </p:spPr>
        <p:txBody>
          <a:bodyPr wrap="none">
            <a:spAutoFit/>
          </a:bodyPr>
          <a:lstStyle/>
          <a:p>
            <a:r>
              <a:rPr lang="vi-VN" sz="5599" dirty="0">
                <a:solidFill>
                  <a:srgbClr val="D5AA70"/>
                </a:solidFill>
                <a:latin typeface="Montserrat" charset="0"/>
                <a:ea typeface="Montserrat" charset="0"/>
                <a:cs typeface="Montserrat" charset="0"/>
              </a:rPr>
              <a:t>01</a:t>
            </a:r>
            <a:endParaRPr lang="en-US" sz="5599">
              <a:solidFill>
                <a:srgbClr val="D5AA70"/>
              </a:solidFill>
            </a:endParaRPr>
          </a:p>
        </p:txBody>
      </p:sp>
      <p:sp>
        <p:nvSpPr>
          <p:cNvPr id="14" name="Rectangle 13"/>
          <p:cNvSpPr/>
          <p:nvPr/>
        </p:nvSpPr>
        <p:spPr>
          <a:xfrm>
            <a:off x="8567526" y="9154177"/>
            <a:ext cx="1067921" cy="953979"/>
          </a:xfrm>
          <a:prstGeom prst="rect">
            <a:avLst/>
          </a:prstGeom>
          <a:solidFill>
            <a:schemeClr val="bg1"/>
          </a:solidFill>
        </p:spPr>
        <p:txBody>
          <a:bodyPr wrap="none">
            <a:spAutoFit/>
          </a:bodyPr>
          <a:lstStyle/>
          <a:p>
            <a:r>
              <a:rPr lang="vi-VN" sz="5599" dirty="0">
                <a:solidFill>
                  <a:srgbClr val="D5AA70"/>
                </a:solidFill>
                <a:latin typeface="Montserrat" charset="0"/>
                <a:ea typeface="Montserrat" charset="0"/>
                <a:cs typeface="Montserrat" charset="0"/>
              </a:rPr>
              <a:t>02</a:t>
            </a:r>
            <a:endParaRPr lang="en-US" sz="5599">
              <a:solidFill>
                <a:srgbClr val="D5AA70"/>
              </a:solidFill>
            </a:endParaRPr>
          </a:p>
        </p:txBody>
      </p:sp>
      <p:sp>
        <p:nvSpPr>
          <p:cNvPr id="15" name="Rectangle 14"/>
          <p:cNvSpPr/>
          <p:nvPr/>
        </p:nvSpPr>
        <p:spPr>
          <a:xfrm>
            <a:off x="15724311" y="9154177"/>
            <a:ext cx="1066318" cy="953979"/>
          </a:xfrm>
          <a:prstGeom prst="rect">
            <a:avLst/>
          </a:prstGeom>
          <a:solidFill>
            <a:schemeClr val="bg1"/>
          </a:solidFill>
        </p:spPr>
        <p:txBody>
          <a:bodyPr wrap="none">
            <a:spAutoFit/>
          </a:bodyPr>
          <a:lstStyle/>
          <a:p>
            <a:r>
              <a:rPr lang="vi-VN" sz="5599" dirty="0">
                <a:solidFill>
                  <a:srgbClr val="D5AA70"/>
                </a:solidFill>
                <a:latin typeface="Montserrat" charset="0"/>
                <a:ea typeface="Montserrat" charset="0"/>
                <a:cs typeface="Montserrat" charset="0"/>
              </a:rPr>
              <a:t>03</a:t>
            </a:r>
            <a:endParaRPr lang="en-US" sz="5599">
              <a:solidFill>
                <a:srgbClr val="D5AA70"/>
              </a:solidFill>
            </a:endParaRPr>
          </a:p>
        </p:txBody>
      </p:sp>
      <p:sp>
        <p:nvSpPr>
          <p:cNvPr id="16" name="Rectangle 15">
            <a:extLst>
              <a:ext uri="{FF2B5EF4-FFF2-40B4-BE49-F238E27FC236}">
                <a16:creationId xmlns:a16="http://schemas.microsoft.com/office/drawing/2014/main" id="{DAFE33D4-22B5-9840-A266-7D649293353D}"/>
              </a:ext>
            </a:extLst>
          </p:cNvPr>
          <p:cNvSpPr/>
          <p:nvPr/>
        </p:nvSpPr>
        <p:spPr>
          <a:xfrm>
            <a:off x="1508261" y="10303439"/>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99" i="1" dirty="0">
                <a:solidFill>
                  <a:schemeClr val="tx1"/>
                </a:solidFill>
                <a:latin typeface="Montserrat" charset="0"/>
                <a:ea typeface="Montserrat" charset="0"/>
                <a:cs typeface="Montserrat" charset="0"/>
              </a:rPr>
              <a:t>Pioneering</a:t>
            </a:r>
          </a:p>
        </p:txBody>
      </p:sp>
      <p:sp>
        <p:nvSpPr>
          <p:cNvPr id="17" name="TextBox 16">
            <a:extLst>
              <a:ext uri="{FF2B5EF4-FFF2-40B4-BE49-F238E27FC236}">
                <a16:creationId xmlns:a16="http://schemas.microsoft.com/office/drawing/2014/main" id="{6A775352-3C61-43FF-AB39-2481721CBD1E}"/>
              </a:ext>
            </a:extLst>
          </p:cNvPr>
          <p:cNvSpPr txBox="1"/>
          <p:nvPr/>
        </p:nvSpPr>
        <p:spPr>
          <a:xfrm flipH="1">
            <a:off x="1508257" y="11190167"/>
            <a:ext cx="6400822" cy="830997"/>
          </a:xfrm>
          <a:prstGeom prst="rect">
            <a:avLst/>
          </a:prstGeom>
          <a:solidFill>
            <a:schemeClr val="bg1"/>
          </a:solidFill>
        </p:spPr>
        <p:txBody>
          <a:bodyPr wrap="square" rtlCol="0">
            <a:spAutoFit/>
          </a:bodyPr>
          <a:lstStyle/>
          <a:p>
            <a:pPr algn="just"/>
            <a:r>
              <a:rPr lang="vi-VN" sz="1600" dirty="0">
                <a:solidFill>
                  <a:schemeClr val="tx1">
                    <a:lumMod val="65000"/>
                    <a:lumOff val="35000"/>
                  </a:schemeClr>
                </a:solidFill>
                <a:latin typeface="Montserrat" charset="0"/>
                <a:ea typeface="Montserrat" charset="0"/>
                <a:cs typeface="Montserrat" charset="0"/>
              </a:rPr>
              <a:t>We are the pioneer in the industry by continuously innovating and improving products / tools that help build and manage brands.</a:t>
            </a:r>
          </a:p>
        </p:txBody>
      </p:sp>
      <p:sp>
        <p:nvSpPr>
          <p:cNvPr id="18" name="Rectangle 17">
            <a:extLst>
              <a:ext uri="{FF2B5EF4-FFF2-40B4-BE49-F238E27FC236}">
                <a16:creationId xmlns:a16="http://schemas.microsoft.com/office/drawing/2014/main" id="{DAFE33D4-22B5-9840-A266-7D649293353D}"/>
              </a:ext>
            </a:extLst>
          </p:cNvPr>
          <p:cNvSpPr/>
          <p:nvPr/>
        </p:nvSpPr>
        <p:spPr>
          <a:xfrm>
            <a:off x="8567526" y="10303439"/>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99" i="1" dirty="0">
                <a:solidFill>
                  <a:schemeClr val="tx1"/>
                </a:solidFill>
                <a:latin typeface="Montserrat" charset="0"/>
                <a:ea typeface="Montserrat" charset="0"/>
                <a:cs typeface="Montserrat" charset="0"/>
              </a:rPr>
              <a:t>Simplicity</a:t>
            </a:r>
          </a:p>
        </p:txBody>
      </p:sp>
      <p:sp>
        <p:nvSpPr>
          <p:cNvPr id="19" name="Rectangle 18">
            <a:extLst>
              <a:ext uri="{FF2B5EF4-FFF2-40B4-BE49-F238E27FC236}">
                <a16:creationId xmlns:a16="http://schemas.microsoft.com/office/drawing/2014/main" id="{DAFE33D4-22B5-9840-A266-7D649293353D}"/>
              </a:ext>
            </a:extLst>
          </p:cNvPr>
          <p:cNvSpPr/>
          <p:nvPr/>
        </p:nvSpPr>
        <p:spPr>
          <a:xfrm>
            <a:off x="15724311" y="10303439"/>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99" i="1" dirty="0">
                <a:solidFill>
                  <a:schemeClr val="tx1"/>
                </a:solidFill>
                <a:latin typeface="Montserrat" charset="0"/>
                <a:ea typeface="Montserrat" charset="0"/>
                <a:cs typeface="Montserrat" charset="0"/>
              </a:rPr>
              <a:t>Sharing</a:t>
            </a:r>
          </a:p>
        </p:txBody>
      </p:sp>
      <p:sp>
        <p:nvSpPr>
          <p:cNvPr id="20" name="Rectangle 19"/>
          <p:cNvSpPr/>
          <p:nvPr/>
        </p:nvSpPr>
        <p:spPr>
          <a:xfrm>
            <a:off x="1423212" y="13009741"/>
            <a:ext cx="5657155" cy="369332"/>
          </a:xfrm>
          <a:prstGeom prst="rect">
            <a:avLst/>
          </a:prstGeom>
        </p:spPr>
        <p:txBody>
          <a:bodyPr wrap="square">
            <a:spAutoFit/>
          </a:bodyPr>
          <a:lstStyle/>
          <a:p>
            <a:pPr lvl="0"/>
            <a:r>
              <a:rPr lang="vi-VN" sz="1800" b="1">
                <a:solidFill>
                  <a:prstClr val="black"/>
                </a:solidFill>
                <a:latin typeface="Montserrat" charset="0"/>
                <a:ea typeface="Montserrat" charset="0"/>
                <a:cs typeface="Montserrat" charset="0"/>
              </a:rPr>
              <a:t>(Button) </a:t>
            </a:r>
            <a:r>
              <a:rPr lang="vi-VN" sz="1600">
                <a:solidFill>
                  <a:prstClr val="black"/>
                </a:solidFill>
                <a:latin typeface="Montserrat" charset="0"/>
                <a:ea typeface="Montserrat" charset="0"/>
                <a:cs typeface="Montserrat" charset="0"/>
              </a:rPr>
              <a:t>&gt; Dẫn link đến 4.2</a:t>
            </a:r>
            <a:endParaRPr lang="en-US" sz="1600">
              <a:solidFill>
                <a:prstClr val="black"/>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id="{6A775352-3C61-43FF-AB39-2481721CBD1E}"/>
              </a:ext>
            </a:extLst>
          </p:cNvPr>
          <p:cNvSpPr txBox="1"/>
          <p:nvPr/>
        </p:nvSpPr>
        <p:spPr>
          <a:xfrm flipH="1">
            <a:off x="8567525" y="11119133"/>
            <a:ext cx="6018124" cy="830997"/>
          </a:xfrm>
          <a:prstGeom prst="rect">
            <a:avLst/>
          </a:prstGeom>
          <a:solidFill>
            <a:schemeClr val="bg1"/>
          </a:solidFill>
        </p:spPr>
        <p:txBody>
          <a:bodyPr wrap="square" rtlCol="0">
            <a:spAutoFit/>
          </a:bodyPr>
          <a:lstStyle/>
          <a:p>
            <a:pPr algn="just"/>
            <a:r>
              <a:rPr lang="vi-VN" sz="1600" dirty="0">
                <a:solidFill>
                  <a:schemeClr val="tx1">
                    <a:lumMod val="65000"/>
                    <a:lumOff val="35000"/>
                  </a:schemeClr>
                </a:solidFill>
                <a:latin typeface="Montserrat" charset="0"/>
                <a:ea typeface="Montserrat" charset="0"/>
                <a:cs typeface="Montserrat" charset="0"/>
              </a:rPr>
              <a:t>Chúng tôi liên tục cải tiến ra các sản phẩm, dịch vụ của mình để hướng đến việc đi tiên phong trong ngành tư vấn xây dựng &amp; quản trị thương hiệu tại Việt Nam. </a:t>
            </a:r>
            <a:endParaRPr lang="en-US" sz="1600" dirty="0">
              <a:solidFill>
                <a:schemeClr val="bg1">
                  <a:lumMod val="50000"/>
                </a:schemeClr>
              </a:solidFill>
              <a:latin typeface="Montserrat" charset="0"/>
              <a:ea typeface="Montserrat" charset="0"/>
              <a:cs typeface="Montserrat" charset="0"/>
            </a:endParaRPr>
          </a:p>
        </p:txBody>
      </p:sp>
      <p:sp>
        <p:nvSpPr>
          <p:cNvPr id="22" name="Rectangle 21"/>
          <p:cNvSpPr/>
          <p:nvPr/>
        </p:nvSpPr>
        <p:spPr>
          <a:xfrm>
            <a:off x="8567525" y="13009741"/>
            <a:ext cx="5657155" cy="369332"/>
          </a:xfrm>
          <a:prstGeom prst="rect">
            <a:avLst/>
          </a:prstGeom>
        </p:spPr>
        <p:txBody>
          <a:bodyPr wrap="square">
            <a:spAutoFit/>
          </a:bodyPr>
          <a:lstStyle/>
          <a:p>
            <a:pPr lvl="0"/>
            <a:r>
              <a:rPr lang="vi-VN" sz="1800" b="1">
                <a:solidFill>
                  <a:prstClr val="black"/>
                </a:solidFill>
                <a:latin typeface="Montserrat" charset="0"/>
                <a:ea typeface="Montserrat" charset="0"/>
                <a:cs typeface="Montserrat" charset="0"/>
              </a:rPr>
              <a:t>(Button) </a:t>
            </a:r>
            <a:r>
              <a:rPr lang="vi-VN" sz="1600">
                <a:solidFill>
                  <a:prstClr val="black"/>
                </a:solidFill>
                <a:latin typeface="Montserrat" charset="0"/>
                <a:ea typeface="Montserrat" charset="0"/>
                <a:cs typeface="Montserrat" charset="0"/>
              </a:rPr>
              <a:t>&gt; Dẫn link đến 4.1</a:t>
            </a:r>
            <a:endParaRPr lang="en-US" sz="1600">
              <a:solidFill>
                <a:prstClr val="black"/>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id="{6A775352-3C61-43FF-AB39-2481721CBD1E}"/>
              </a:ext>
            </a:extLst>
          </p:cNvPr>
          <p:cNvSpPr txBox="1"/>
          <p:nvPr/>
        </p:nvSpPr>
        <p:spPr>
          <a:xfrm flipH="1">
            <a:off x="15711837" y="11182927"/>
            <a:ext cx="6018124" cy="830997"/>
          </a:xfrm>
          <a:prstGeom prst="rect">
            <a:avLst/>
          </a:prstGeom>
          <a:solidFill>
            <a:schemeClr val="bg1"/>
          </a:solidFill>
        </p:spPr>
        <p:txBody>
          <a:bodyPr wrap="square" rtlCol="0">
            <a:spAutoFit/>
          </a:bodyPr>
          <a:lstStyle/>
          <a:p>
            <a:pPr algn="just"/>
            <a:r>
              <a:rPr lang="en-US" sz="1600" dirty="0">
                <a:solidFill>
                  <a:schemeClr val="bg1">
                    <a:lumMod val="50000"/>
                  </a:schemeClr>
                </a:solidFill>
                <a:latin typeface="Montserrat" charset="0"/>
                <a:ea typeface="Montserrat" charset="0"/>
                <a:cs typeface="Montserrat" charset="0"/>
              </a:rPr>
              <a:t>At </a:t>
            </a:r>
            <a:r>
              <a:rPr lang="en-US" sz="1600" dirty="0" err="1">
                <a:solidFill>
                  <a:schemeClr val="bg1">
                    <a:lumMod val="50000"/>
                  </a:schemeClr>
                </a:solidFill>
                <a:latin typeface="Montserrat" charset="0"/>
                <a:ea typeface="Montserrat" charset="0"/>
                <a:cs typeface="Montserrat" charset="0"/>
              </a:rPr>
              <a:t>Mibrand</a:t>
            </a:r>
            <a:r>
              <a:rPr lang="en-US" sz="1600" dirty="0">
                <a:solidFill>
                  <a:schemeClr val="bg1">
                    <a:lumMod val="50000"/>
                  </a:schemeClr>
                </a:solidFill>
                <a:latin typeface="Montserrat" charset="0"/>
                <a:ea typeface="Montserrat" charset="0"/>
                <a:cs typeface="Montserrat" charset="0"/>
              </a:rPr>
              <a:t> Vietnam, we believe that experiences and knowledge are only valuable when they are shared with everyone.</a:t>
            </a:r>
          </a:p>
        </p:txBody>
      </p:sp>
      <p:sp>
        <p:nvSpPr>
          <p:cNvPr id="24" name="Rectangle 23"/>
          <p:cNvSpPr/>
          <p:nvPr/>
        </p:nvSpPr>
        <p:spPr>
          <a:xfrm>
            <a:off x="15711837" y="13009741"/>
            <a:ext cx="5657155" cy="369332"/>
          </a:xfrm>
          <a:prstGeom prst="rect">
            <a:avLst/>
          </a:prstGeom>
        </p:spPr>
        <p:txBody>
          <a:bodyPr wrap="square">
            <a:spAutoFit/>
          </a:bodyPr>
          <a:lstStyle/>
          <a:p>
            <a:pPr lvl="0"/>
            <a:r>
              <a:rPr lang="vi-VN" sz="1800" b="1">
                <a:solidFill>
                  <a:prstClr val="black"/>
                </a:solidFill>
                <a:latin typeface="Montserrat" charset="0"/>
                <a:ea typeface="Montserrat" charset="0"/>
                <a:cs typeface="Montserrat" charset="0"/>
              </a:rPr>
              <a:t>(Button) </a:t>
            </a:r>
            <a:r>
              <a:rPr lang="vi-VN" sz="1600">
                <a:solidFill>
                  <a:prstClr val="black"/>
                </a:solidFill>
                <a:latin typeface="Montserrat" charset="0"/>
                <a:ea typeface="Montserrat" charset="0"/>
                <a:cs typeface="Montserrat" charset="0"/>
              </a:rPr>
              <a:t>&gt; Dẫn link đến 5.1</a:t>
            </a:r>
            <a:endParaRPr lang="en-US" sz="1600">
              <a:solidFill>
                <a:prstClr val="black"/>
              </a:solidFill>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id="{6A775352-3C61-43FF-AB39-2481721CBD1E}"/>
              </a:ext>
            </a:extLst>
          </p:cNvPr>
          <p:cNvSpPr txBox="1"/>
          <p:nvPr/>
        </p:nvSpPr>
        <p:spPr>
          <a:xfrm flipH="1">
            <a:off x="8698287" y="11151398"/>
            <a:ext cx="6141707" cy="830997"/>
          </a:xfrm>
          <a:prstGeom prst="rect">
            <a:avLst/>
          </a:prstGeom>
          <a:solidFill>
            <a:schemeClr val="bg1"/>
          </a:solidFill>
        </p:spPr>
        <p:txBody>
          <a:bodyPr wrap="square" rtlCol="0">
            <a:spAutoFit/>
          </a:bodyPr>
          <a:lstStyle/>
          <a:p>
            <a:pPr algn="just"/>
            <a:r>
              <a:rPr lang="en-US" sz="1600" dirty="0">
                <a:solidFill>
                  <a:schemeClr val="tx1">
                    <a:lumMod val="65000"/>
                    <a:lumOff val="35000"/>
                  </a:schemeClr>
                </a:solidFill>
                <a:latin typeface="Montserrat" charset="0"/>
                <a:ea typeface="Montserrat" charset="0"/>
                <a:cs typeface="Montserrat" charset="0"/>
              </a:rPr>
              <a:t>We develop unique, individual brand solutions and maximize simplicity to serve our long-term business strategies.</a:t>
            </a:r>
          </a:p>
        </p:txBody>
      </p:sp>
    </p:spTree>
    <p:extLst>
      <p:ext uri="{BB962C8B-B14F-4D97-AF65-F5344CB8AC3E}">
        <p14:creationId xmlns:p14="http://schemas.microsoft.com/office/powerpoint/2010/main" val="1496837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69B13-70BB-A44F-BC79-404F8E20E5AA}"/>
              </a:ext>
            </a:extLst>
          </p:cNvPr>
          <p:cNvPicPr>
            <a:picLocks noChangeAspect="1"/>
          </p:cNvPicPr>
          <p:nvPr/>
        </p:nvPicPr>
        <p:blipFill rotWithShape="1">
          <a:blip r:embed="rId3">
            <a:extLst>
              <a:ext uri="{28A0092B-C50C-407E-A947-70E740481C1C}">
                <a14:useLocalDpi xmlns:a14="http://schemas.microsoft.com/office/drawing/2010/main" val="0"/>
              </a:ext>
            </a:extLst>
          </a:blip>
          <a:srcRect t="4215"/>
          <a:stretch/>
        </p:blipFill>
        <p:spPr>
          <a:xfrm>
            <a:off x="0" y="1339"/>
            <a:ext cx="24379238" cy="12828830"/>
          </a:xfrm>
          <a:prstGeom prst="rect">
            <a:avLst/>
          </a:prstGeom>
        </p:spPr>
      </p:pic>
      <p:sp>
        <p:nvSpPr>
          <p:cNvPr id="10" name="TextBox 9">
            <a:extLst>
              <a:ext uri="{FF2B5EF4-FFF2-40B4-BE49-F238E27FC236}">
                <a16:creationId xmlns:a16="http://schemas.microsoft.com/office/drawing/2014/main" id="{86FCCEF8-D94C-914D-A44F-57CAF945EA20}"/>
              </a:ext>
            </a:extLst>
          </p:cNvPr>
          <p:cNvSpPr txBox="1"/>
          <p:nvPr/>
        </p:nvSpPr>
        <p:spPr>
          <a:xfrm>
            <a:off x="16055550" y="8232205"/>
            <a:ext cx="202969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sz="4799" b="1" dirty="0">
                <a:latin typeface="Montserrat" charset="0"/>
                <a:ea typeface="Montserrat" charset="0"/>
                <a:cs typeface="Montserrat" charset="0"/>
              </a:rPr>
              <a:t>100+</a:t>
            </a:r>
          </a:p>
        </p:txBody>
      </p:sp>
      <p:sp>
        <p:nvSpPr>
          <p:cNvPr id="12" name="TextBox 11">
            <a:extLst>
              <a:ext uri="{FF2B5EF4-FFF2-40B4-BE49-F238E27FC236}">
                <a16:creationId xmlns:a16="http://schemas.microsoft.com/office/drawing/2014/main" id="{EDD2924A-20C5-6A49-8C69-77B6C66FE1C2}"/>
              </a:ext>
            </a:extLst>
          </p:cNvPr>
          <p:cNvSpPr txBox="1"/>
          <p:nvPr/>
        </p:nvSpPr>
        <p:spPr>
          <a:xfrm>
            <a:off x="13040716" y="8186066"/>
            <a:ext cx="252400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200+</a:t>
            </a:r>
          </a:p>
        </p:txBody>
      </p:sp>
      <p:sp>
        <p:nvSpPr>
          <p:cNvPr id="13" name="TextBox 12">
            <a:extLst>
              <a:ext uri="{FF2B5EF4-FFF2-40B4-BE49-F238E27FC236}">
                <a16:creationId xmlns:a16="http://schemas.microsoft.com/office/drawing/2014/main" id="{5FA00128-CA9D-5147-9AC9-20EDBE1F3E52}"/>
              </a:ext>
            </a:extLst>
          </p:cNvPr>
          <p:cNvSpPr txBox="1"/>
          <p:nvPr/>
        </p:nvSpPr>
        <p:spPr>
          <a:xfrm>
            <a:off x="13040716" y="9225566"/>
            <a:ext cx="2403351"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Consulting Workshops</a:t>
            </a:r>
          </a:p>
          <a:p>
            <a:pPr algn="ctr"/>
            <a:endParaRPr lang="en-US" sz="1800" dirty="0">
              <a:latin typeface="Montserrat" pitchFamily="2" charset="77"/>
              <a:ea typeface="Montserrat" charset="0"/>
              <a:cs typeface="Montserrat" charset="0"/>
            </a:endParaRPr>
          </a:p>
        </p:txBody>
      </p:sp>
      <p:sp>
        <p:nvSpPr>
          <p:cNvPr id="14" name="TextBox 13">
            <a:extLst>
              <a:ext uri="{FF2B5EF4-FFF2-40B4-BE49-F238E27FC236}">
                <a16:creationId xmlns:a16="http://schemas.microsoft.com/office/drawing/2014/main" id="{64B2E9AD-AF76-4D48-A1DE-1E53DFF5AFFB}"/>
              </a:ext>
            </a:extLst>
          </p:cNvPr>
          <p:cNvSpPr txBox="1"/>
          <p:nvPr/>
        </p:nvSpPr>
        <p:spPr>
          <a:xfrm>
            <a:off x="18582040" y="8238114"/>
            <a:ext cx="2069836"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a:t>
            </a:r>
          </a:p>
        </p:txBody>
      </p:sp>
      <p:sp>
        <p:nvSpPr>
          <p:cNvPr id="15" name="TextBox 14">
            <a:extLst>
              <a:ext uri="{FF2B5EF4-FFF2-40B4-BE49-F238E27FC236}">
                <a16:creationId xmlns:a16="http://schemas.microsoft.com/office/drawing/2014/main" id="{64C5A234-D952-954B-B3EE-EFC2EA575535}"/>
              </a:ext>
            </a:extLst>
          </p:cNvPr>
          <p:cNvSpPr txBox="1"/>
          <p:nvPr/>
        </p:nvSpPr>
        <p:spPr>
          <a:xfrm>
            <a:off x="18450571" y="9225566"/>
            <a:ext cx="2262289"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Industries &amp; Categories</a:t>
            </a:r>
          </a:p>
          <a:p>
            <a:pPr algn="ctr"/>
            <a:endParaRPr lang="en-US" sz="1800" dirty="0">
              <a:latin typeface="Montserrat" pitchFamily="2" charset="77"/>
              <a:ea typeface="Montserrat" charset="0"/>
              <a:cs typeface="Montserrat" charset="0"/>
            </a:endParaRPr>
          </a:p>
        </p:txBody>
      </p:sp>
      <p:sp>
        <p:nvSpPr>
          <p:cNvPr id="18" name="TextBox 17">
            <a:extLst>
              <a:ext uri="{FF2B5EF4-FFF2-40B4-BE49-F238E27FC236}">
                <a16:creationId xmlns:a16="http://schemas.microsoft.com/office/drawing/2014/main" id="{FE9A43F4-DA53-244C-B960-426122329EAA}"/>
              </a:ext>
            </a:extLst>
          </p:cNvPr>
          <p:cNvSpPr txBox="1"/>
          <p:nvPr/>
        </p:nvSpPr>
        <p:spPr>
          <a:xfrm>
            <a:off x="21148675" y="8191975"/>
            <a:ext cx="2397068"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18+</a:t>
            </a:r>
          </a:p>
        </p:txBody>
      </p:sp>
      <p:sp>
        <p:nvSpPr>
          <p:cNvPr id="22" name="TextBox 21">
            <a:extLst>
              <a:ext uri="{FF2B5EF4-FFF2-40B4-BE49-F238E27FC236}">
                <a16:creationId xmlns:a16="http://schemas.microsoft.com/office/drawing/2014/main" id="{E98653F6-9C13-5648-A05D-4D9554522902}"/>
              </a:ext>
            </a:extLst>
          </p:cNvPr>
          <p:cNvSpPr txBox="1"/>
          <p:nvPr/>
        </p:nvSpPr>
        <p:spPr>
          <a:xfrm>
            <a:off x="21078190" y="9226669"/>
            <a:ext cx="2367952"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Brand </a:t>
            </a:r>
            <a:r>
              <a:rPr lang="vi-VN" sz="1800" dirty="0">
                <a:latin typeface="Montserrat" pitchFamily="2" charset="77"/>
                <a:cs typeface="Arial" panose="020B0604020202020204" pitchFamily="34" charset="0"/>
              </a:rPr>
              <a:t>Consultant</a:t>
            </a:r>
            <a:r>
              <a:rPr lang="en-US" sz="1800" dirty="0">
                <a:latin typeface="Montserrat" pitchFamily="2" charset="77"/>
                <a:cs typeface="Arial" panose="020B0604020202020204" pitchFamily="34" charset="0"/>
              </a:rPr>
              <a:t> Experts </a:t>
            </a:r>
            <a:r>
              <a:rPr lang="vi-VN" sz="1800" dirty="0">
                <a:latin typeface="Montserrat" pitchFamily="2" charset="77"/>
                <a:cs typeface="Arial" panose="020B0604020202020204" pitchFamily="34" charset="0"/>
              </a:rPr>
              <a:t>in Vietnam</a:t>
            </a:r>
            <a:endParaRPr lang="en-US" sz="1800" dirty="0">
              <a:latin typeface="Montserrat" pitchFamily="2" charset="77"/>
              <a:cs typeface="Arial" panose="020B0604020202020204" pitchFamily="34" charset="0"/>
            </a:endParaRPr>
          </a:p>
          <a:p>
            <a:pPr algn="ctr"/>
            <a:endParaRPr lang="en-US" sz="1800" dirty="0">
              <a:latin typeface="Montserrat" pitchFamily="2" charset="77"/>
              <a:ea typeface="Montserrat" charset="0"/>
              <a:cs typeface="Montserrat" charset="0"/>
            </a:endParaRPr>
          </a:p>
        </p:txBody>
      </p:sp>
      <p:sp>
        <p:nvSpPr>
          <p:cNvPr id="4" name="TextBox 3">
            <a:extLst>
              <a:ext uri="{FF2B5EF4-FFF2-40B4-BE49-F238E27FC236}">
                <a16:creationId xmlns:a16="http://schemas.microsoft.com/office/drawing/2014/main" id="{26A8C56F-D6AC-B140-B37C-DEE0878C406E}"/>
              </a:ext>
            </a:extLst>
          </p:cNvPr>
          <p:cNvSpPr txBox="1"/>
          <p:nvPr/>
        </p:nvSpPr>
        <p:spPr>
          <a:xfrm>
            <a:off x="13110392" y="6050205"/>
            <a:ext cx="10472404" cy="156966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defRPr/>
            </a:pPr>
            <a:r>
              <a:rPr lang="en-US" sz="2400" dirty="0">
                <a:solidFill>
                  <a:schemeClr val="bg1"/>
                </a:solidFill>
                <a:latin typeface="Montserrat" charset="0"/>
                <a:ea typeface="Montserrat" charset="0"/>
                <a:cs typeface="Montserrat" charset="0"/>
              </a:rPr>
              <a:t>We are not just a consultancy, we work with our customers to search for optimal business solutions and market potential and open up new opportunities for the brand to enhance sustainable value for businesses.</a:t>
            </a:r>
          </a:p>
        </p:txBody>
      </p:sp>
      <p:sp>
        <p:nvSpPr>
          <p:cNvPr id="24" name="TextBox 23">
            <a:extLst>
              <a:ext uri="{FF2B5EF4-FFF2-40B4-BE49-F238E27FC236}">
                <a16:creationId xmlns:a16="http://schemas.microsoft.com/office/drawing/2014/main" id="{784B6D1F-880A-FF4B-821C-23D7DAA8EF7C}"/>
              </a:ext>
            </a:extLst>
          </p:cNvPr>
          <p:cNvSpPr txBox="1"/>
          <p:nvPr/>
        </p:nvSpPr>
        <p:spPr>
          <a:xfrm>
            <a:off x="13439554" y="3965337"/>
            <a:ext cx="10006588" cy="156966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en-US" sz="4800" dirty="0">
                <a:solidFill>
                  <a:schemeClr val="bg1"/>
                </a:solidFill>
                <a:latin typeface="Montserrat" charset="0"/>
                <a:ea typeface="Montserrat" charset="0"/>
                <a:cs typeface="Montserrat" charset="0"/>
              </a:rPr>
              <a:t>OUR ACHIEVEMENTS IN THE FIELD OF BRAND CONSULTING</a:t>
            </a:r>
          </a:p>
        </p:txBody>
      </p:sp>
      <p:sp>
        <p:nvSpPr>
          <p:cNvPr id="16" name="TextBox 15">
            <a:extLst>
              <a:ext uri="{FF2B5EF4-FFF2-40B4-BE49-F238E27FC236}">
                <a16:creationId xmlns:a16="http://schemas.microsoft.com/office/drawing/2014/main" id="{47022719-52DF-4AE6-9BEB-5FEBE1EA1892}"/>
              </a:ext>
            </a:extLst>
          </p:cNvPr>
          <p:cNvSpPr txBox="1"/>
          <p:nvPr/>
        </p:nvSpPr>
        <p:spPr>
          <a:xfrm>
            <a:off x="15564717" y="9244011"/>
            <a:ext cx="2520524"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ea typeface="Montserrat" charset="0"/>
                <a:cs typeface="Arial" panose="020B0604020202020204" pitchFamily="34" charset="0"/>
              </a:rPr>
              <a:t>Domestic and international customers</a:t>
            </a:r>
          </a:p>
        </p:txBody>
      </p:sp>
      <p:pic>
        <p:nvPicPr>
          <p:cNvPr id="2" name="Picture 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3481" t="4324" r="5876"/>
          <a:stretch/>
        </p:blipFill>
        <p:spPr>
          <a:xfrm>
            <a:off x="0" y="1339"/>
            <a:ext cx="12269155" cy="1282883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090982"/>
            <a:ext cx="3385347" cy="1605500"/>
          </a:xfrm>
          <a:prstGeom prst="rect">
            <a:avLst/>
          </a:prstGeom>
        </p:spPr>
      </p:pic>
      <p:sp>
        <p:nvSpPr>
          <p:cNvPr id="7" name="Rectangle 6"/>
          <p:cNvSpPr/>
          <p:nvPr/>
        </p:nvSpPr>
        <p:spPr>
          <a:xfrm>
            <a:off x="190731" y="13006002"/>
            <a:ext cx="15373985" cy="461665"/>
          </a:xfrm>
          <a:prstGeom prst="rect">
            <a:avLst/>
          </a:prstGeom>
        </p:spPr>
        <p:txBody>
          <a:bodyPr wrap="square">
            <a:spAutoFit/>
          </a:bodyPr>
          <a:lstStyle/>
          <a:p>
            <a:r>
              <a:rPr lang="vi-VN" sz="2400" b="1">
                <a:solidFill>
                  <a:prstClr val="black"/>
                </a:solidFill>
                <a:latin typeface="Montserrat" charset="0"/>
                <a:ea typeface="Montserrat" charset="0"/>
                <a:cs typeface="Montserrat" charset="0"/>
              </a:rPr>
              <a:t>(Button) </a:t>
            </a:r>
            <a:r>
              <a:rPr lang="en-US" sz="2400" b="1">
                <a:solidFill>
                  <a:prstClr val="black"/>
                </a:solidFill>
                <a:latin typeface="Montserrat" charset="0"/>
                <a:ea typeface="Montserrat" charset="0"/>
                <a:cs typeface="Montserrat" charset="0"/>
              </a:rPr>
              <a:t>Hồ sơ năng lực của chúng tôi </a:t>
            </a:r>
            <a:r>
              <a:rPr lang="vi-VN" sz="2400">
                <a:solidFill>
                  <a:prstClr val="black"/>
                </a:solidFill>
                <a:latin typeface="Montserrat" charset="0"/>
                <a:ea typeface="Montserrat" charset="0"/>
                <a:cs typeface="Montserrat" charset="0"/>
              </a:rPr>
              <a:t>&gt; Link dẫn về III. </a:t>
            </a:r>
            <a:endParaRPr lang="en-US" sz="2400" b="1">
              <a:solidFill>
                <a:prstClr val="black"/>
              </a:solidFill>
              <a:latin typeface="Montserrat" charset="0"/>
              <a:ea typeface="Montserrat" charset="0"/>
              <a:cs typeface="Montserrat" charset="0"/>
            </a:endParaRPr>
          </a:p>
        </p:txBody>
      </p:sp>
    </p:spTree>
    <p:extLst>
      <p:ext uri="{BB962C8B-B14F-4D97-AF65-F5344CB8AC3E}">
        <p14:creationId xmlns:p14="http://schemas.microsoft.com/office/powerpoint/2010/main" val="3925497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2035021-7DFA-424D-B263-5F12F76DB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9"/>
            <a:ext cx="24379238" cy="13028511"/>
          </a:xfrm>
          <a:prstGeom prst="rect">
            <a:avLst/>
          </a:prstGeom>
        </p:spPr>
      </p:pic>
      <p:sp>
        <p:nvSpPr>
          <p:cNvPr id="13" name="Rectangle 12">
            <a:extLst>
              <a:ext uri="{FF2B5EF4-FFF2-40B4-BE49-F238E27FC236}">
                <a16:creationId xmlns:a16="http://schemas.microsoft.com/office/drawing/2014/main" id="{0022BDD1-145E-B84F-BAF9-406013FD0A12}"/>
              </a:ext>
            </a:extLst>
          </p:cNvPr>
          <p:cNvSpPr/>
          <p:nvPr/>
        </p:nvSpPr>
        <p:spPr>
          <a:xfrm>
            <a:off x="2582849" y="7558025"/>
            <a:ext cx="540158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latin typeface="Montserrat" charset="0"/>
                <a:ea typeface="Montserrat" charset="0"/>
                <a:cs typeface="Montserrat" charset="0"/>
              </a:rPr>
              <a:t>Mibrand và đội ngũ chuyên gia tư vấn chuyên nghiệp của họ đã đưa ra những vấn đề thiết thực cho chúng tôi cơ hội nhìn nhận lại và tìm thấy vị thế của mình trên thị trường</a:t>
            </a:r>
            <a:endParaRPr lang="en-US" sz="2100" dirty="0">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id="{BFA990B0-939C-664C-B95E-3F9BEBABB1E4}"/>
              </a:ext>
            </a:extLst>
          </p:cNvPr>
          <p:cNvSpPr/>
          <p:nvPr/>
        </p:nvSpPr>
        <p:spPr>
          <a:xfrm>
            <a:off x="16091016" y="7406759"/>
            <a:ext cx="5833602"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Calibri" charset="0"/>
                <a:ea typeface="Calibri" charset="0"/>
                <a:cs typeface="Calibri" charset="0"/>
              </a:rPr>
              <a:t>We think Mibrand will be a pioneer in this section to revaluate the brand of any enterprise...</a:t>
            </a:r>
            <a:endParaRPr lang="en-US" sz="2400">
              <a:latin typeface="Calibri" charset="0"/>
              <a:ea typeface="Calibri" charset="0"/>
              <a:cs typeface="Calibri" charset="0"/>
            </a:endParaRPr>
          </a:p>
        </p:txBody>
      </p:sp>
      <p:sp>
        <p:nvSpPr>
          <p:cNvPr id="15" name="Rectangle 14">
            <a:extLst>
              <a:ext uri="{FF2B5EF4-FFF2-40B4-BE49-F238E27FC236}">
                <a16:creationId xmlns:a16="http://schemas.microsoft.com/office/drawing/2014/main" id="{78AEE88F-7F6F-1844-AA7C-D93421A3866E}"/>
              </a:ext>
            </a:extLst>
          </p:cNvPr>
          <p:cNvSpPr/>
          <p:nvPr/>
        </p:nvSpPr>
        <p:spPr>
          <a:xfrm>
            <a:off x="2867747" y="10164776"/>
            <a:ext cx="4831786"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Nguyen </a:t>
            </a:r>
            <a:r>
              <a:rPr lang="en-US" sz="2200" b="1">
                <a:latin typeface="Montserrat" charset="0"/>
                <a:ea typeface="Montserrat" charset="0"/>
                <a:cs typeface="Montserrat" charset="0"/>
              </a:rPr>
              <a:t>Thu Dung</a:t>
            </a:r>
          </a:p>
        </p:txBody>
      </p:sp>
      <p:sp>
        <p:nvSpPr>
          <p:cNvPr id="16" name="Rectangle 15">
            <a:extLst>
              <a:ext uri="{FF2B5EF4-FFF2-40B4-BE49-F238E27FC236}">
                <a16:creationId xmlns:a16="http://schemas.microsoft.com/office/drawing/2014/main" id="{1DDD7936-08AB-4E46-BAA2-7688F046F69A}"/>
              </a:ext>
            </a:extLst>
          </p:cNvPr>
          <p:cNvSpPr/>
          <p:nvPr/>
        </p:nvSpPr>
        <p:spPr>
          <a:xfrm>
            <a:off x="17766786" y="10028855"/>
            <a:ext cx="2807046" cy="6912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199">
                <a:latin typeface="Calibri" charset="0"/>
                <a:ea typeface="Calibri" charset="0"/>
                <a:cs typeface="Calibri" charset="0"/>
              </a:rPr>
              <a:t>Ms. Van Anh</a:t>
            </a:r>
          </a:p>
        </p:txBody>
      </p:sp>
      <p:sp>
        <p:nvSpPr>
          <p:cNvPr id="17" name="Rectangle 16">
            <a:extLst>
              <a:ext uri="{FF2B5EF4-FFF2-40B4-BE49-F238E27FC236}">
                <a16:creationId xmlns:a16="http://schemas.microsoft.com/office/drawing/2014/main" id="{70D0C081-FD51-0948-9664-314C5246EA47}"/>
              </a:ext>
            </a:extLst>
          </p:cNvPr>
          <p:cNvSpPr/>
          <p:nvPr/>
        </p:nvSpPr>
        <p:spPr>
          <a:xfrm>
            <a:off x="5556508" y="2512442"/>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solidFill>
                  <a:schemeClr val="bg1">
                    <a:lumMod val="65000"/>
                  </a:schemeClr>
                </a:solidFill>
                <a:latin typeface="Montserrat" charset="0"/>
                <a:ea typeface="Montserrat" charset="0"/>
                <a:cs typeface="Montserrat" charset="0"/>
              </a:rPr>
              <a:t>Danh tiếng của chúng tôi được xây dựng dựa trên sự thành công từ các khách hàng</a:t>
            </a:r>
            <a:endParaRPr lang="en-US" sz="2400" dirty="0">
              <a:solidFill>
                <a:schemeClr val="bg1">
                  <a:lumMod val="65000"/>
                </a:schemeClr>
              </a:solidFill>
              <a:latin typeface="Montserrat" charset="0"/>
              <a:ea typeface="Montserrat" charset="0"/>
              <a:cs typeface="Montserrat" charset="0"/>
            </a:endParaRPr>
          </a:p>
        </p:txBody>
      </p:sp>
      <p:sp>
        <p:nvSpPr>
          <p:cNvPr id="18" name="Rectangle 17">
            <a:extLst>
              <a:ext uri="{FF2B5EF4-FFF2-40B4-BE49-F238E27FC236}">
                <a16:creationId xmlns:a16="http://schemas.microsoft.com/office/drawing/2014/main" id="{135E4BE3-25C4-409D-9F8E-DAAEE2BD1BFE}"/>
              </a:ext>
            </a:extLst>
          </p:cNvPr>
          <p:cNvSpPr/>
          <p:nvPr/>
        </p:nvSpPr>
        <p:spPr>
          <a:xfrm>
            <a:off x="16309617" y="7548501"/>
            <a:ext cx="5253880"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Đội ngũ tư vấn thương hiệu Mibrand Vietnam đã giúp chúng tôi phát triển chiến lược thương hiệu GPA với tất cả sự nỗ lực và nhiệt huyết của họ.</a:t>
            </a:r>
            <a:endParaRPr lang="en-US" sz="2200" dirty="0">
              <a:latin typeface="Montserrat" charset="0"/>
              <a:ea typeface="Montserrat" charset="0"/>
              <a:cs typeface="Montserrat" charset="0"/>
            </a:endParaRPr>
          </a:p>
        </p:txBody>
      </p:sp>
      <p:sp>
        <p:nvSpPr>
          <p:cNvPr id="21" name="Rectangle 20">
            <a:extLst>
              <a:ext uri="{FF2B5EF4-FFF2-40B4-BE49-F238E27FC236}">
                <a16:creationId xmlns:a16="http://schemas.microsoft.com/office/drawing/2014/main" id="{2C889E97-DF72-4F43-8487-52546B9C010A}"/>
              </a:ext>
            </a:extLst>
          </p:cNvPr>
          <p:cNvSpPr/>
          <p:nvPr/>
        </p:nvSpPr>
        <p:spPr>
          <a:xfrm>
            <a:off x="17164798" y="10164776"/>
            <a:ext cx="3543522"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Dao </a:t>
            </a:r>
            <a:r>
              <a:rPr lang="en-US" sz="2200" b="1">
                <a:latin typeface="Montserrat" charset="0"/>
                <a:ea typeface="Montserrat" charset="0"/>
                <a:cs typeface="Montserrat" charset="0"/>
              </a:rPr>
              <a:t>Thu Hien</a:t>
            </a:r>
          </a:p>
        </p:txBody>
      </p:sp>
      <p:sp>
        <p:nvSpPr>
          <p:cNvPr id="22" name="Rectangle 21">
            <a:extLst>
              <a:ext uri="{FF2B5EF4-FFF2-40B4-BE49-F238E27FC236}">
                <a16:creationId xmlns:a16="http://schemas.microsoft.com/office/drawing/2014/main" id="{BFA990B0-939C-664C-B95E-3F9BEBABB1E4}"/>
              </a:ext>
            </a:extLst>
          </p:cNvPr>
          <p:cNvSpPr/>
          <p:nvPr/>
        </p:nvSpPr>
        <p:spPr>
          <a:xfrm>
            <a:off x="9704742" y="7560671"/>
            <a:ext cx="496896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Chúng tôi nghĩ Mibrand sẽ là một trong những công ty đi tiên phong trong lĩnh vực này để tư vấn, đo lường và định giá bất kỳ doanh nghiệp nào.</a:t>
            </a:r>
            <a:endParaRPr lang="en-US" sz="2200" dirty="0">
              <a:latin typeface="Montserrat" charset="0"/>
              <a:ea typeface="Montserrat" charset="0"/>
              <a:cs typeface="Montserrat"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262" y="4997236"/>
            <a:ext cx="2148760" cy="2160010"/>
          </a:xfrm>
          <a:prstGeom prst="ellipse">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6425" y="4997234"/>
            <a:ext cx="2068002" cy="2160010"/>
          </a:xfrm>
          <a:prstGeom prst="ellipse">
            <a:avLst/>
          </a:prstGeom>
        </p:spPr>
      </p:pic>
      <p:sp>
        <p:nvSpPr>
          <p:cNvPr id="27" name="Rectangle 26">
            <a:extLst>
              <a:ext uri="{FF2B5EF4-FFF2-40B4-BE49-F238E27FC236}">
                <a16:creationId xmlns:a16="http://schemas.microsoft.com/office/drawing/2014/main" id="{2C889E97-DF72-4F43-8487-52546B9C010A}"/>
              </a:ext>
            </a:extLst>
          </p:cNvPr>
          <p:cNvSpPr/>
          <p:nvPr/>
        </p:nvSpPr>
        <p:spPr>
          <a:xfrm>
            <a:off x="9890213" y="10164776"/>
            <a:ext cx="4611389"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Mr. </a:t>
            </a:r>
            <a:r>
              <a:rPr lang="vi-VN" sz="2200" b="1">
                <a:latin typeface="Montserrat" charset="0"/>
                <a:ea typeface="Montserrat" charset="0"/>
                <a:cs typeface="Montserrat" charset="0"/>
              </a:rPr>
              <a:t>Nguyen Viet Thang</a:t>
            </a:r>
            <a:endParaRPr lang="en-US" sz="2200" b="1">
              <a:latin typeface="Montserrat" charset="0"/>
              <a:ea typeface="Montserrat" charset="0"/>
              <a:cs typeface="Montserrat" charset="0"/>
            </a:endParaRPr>
          </a:p>
        </p:txBody>
      </p:sp>
      <p:pic>
        <p:nvPicPr>
          <p:cNvPr id="29" name="Picture 28"/>
          <p:cNvPicPr>
            <a:picLocks noChangeAspect="1"/>
          </p:cNvPicPr>
          <p:nvPr/>
        </p:nvPicPr>
        <p:blipFill rotWithShape="1">
          <a:blip r:embed="rId6">
            <a:extLst>
              <a:ext uri="{28A0092B-C50C-407E-A947-70E740481C1C}">
                <a14:useLocalDpi xmlns:a14="http://schemas.microsoft.com/office/drawing/2010/main" val="0"/>
              </a:ext>
            </a:extLst>
          </a:blip>
          <a:srcRect t="22045" b="7466"/>
          <a:stretch/>
        </p:blipFill>
        <p:spPr>
          <a:xfrm>
            <a:off x="11077306" y="5133155"/>
            <a:ext cx="2070841" cy="2025036"/>
          </a:xfrm>
          <a:prstGeom prst="ellipse">
            <a:avLst/>
          </a:prstGeom>
        </p:spPr>
      </p:pic>
      <p:sp>
        <p:nvSpPr>
          <p:cNvPr id="30" name="TextBox 29">
            <a:extLst>
              <a:ext uri="{FF2B5EF4-FFF2-40B4-BE49-F238E27FC236}">
                <a16:creationId xmlns:a16="http://schemas.microsoft.com/office/drawing/2014/main" id="{FCBA7045-3887-6F47-95EC-77CE877E4B82}"/>
              </a:ext>
            </a:extLst>
          </p:cNvPr>
          <p:cNvSpPr txBox="1"/>
          <p:nvPr/>
        </p:nvSpPr>
        <p:spPr>
          <a:xfrm>
            <a:off x="5878483" y="158854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Khách hàng nói gì về chúng tôi?</a:t>
            </a:r>
            <a:endParaRPr lang="en-US" sz="5599" dirty="0">
              <a:latin typeface="Montserrat" charset="0"/>
              <a:ea typeface="Montserrat" charset="0"/>
              <a:cs typeface="Montserrat" charset="0"/>
            </a:endParaRPr>
          </a:p>
        </p:txBody>
      </p:sp>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46118" y="11165378"/>
            <a:ext cx="4053852" cy="2316485"/>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033" y="11417511"/>
            <a:ext cx="3440532" cy="1812730"/>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1954" y="12043868"/>
            <a:ext cx="4089565" cy="617497"/>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8417" y="11291264"/>
            <a:ext cx="4025472" cy="2141066"/>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297293" y="11666174"/>
            <a:ext cx="2822051" cy="1241703"/>
          </a:xfrm>
          <a:prstGeom prst="rect">
            <a:avLst/>
          </a:prstGeom>
        </p:spPr>
      </p:pic>
      <p:pic>
        <p:nvPicPr>
          <p:cNvPr id="33" name="Picture 32">
            <a:extLst>
              <a:ext uri="{FF2B5EF4-FFF2-40B4-BE49-F238E27FC236}">
                <a16:creationId xmlns:a16="http://schemas.microsoft.com/office/drawing/2014/main" id="{92035021-7DFA-424D-B263-5F12F76DB494}"/>
              </a:ext>
            </a:extLst>
          </p:cNvPr>
          <p:cNvPicPr>
            <a:picLocks noChangeAspect="1"/>
          </p:cNvPicPr>
          <p:nvPr/>
        </p:nvPicPr>
        <p:blipFill rotWithShape="1">
          <a:blip r:embed="rId3">
            <a:extLst>
              <a:ext uri="{28A0092B-C50C-407E-A947-70E740481C1C}">
                <a14:useLocalDpi xmlns:a14="http://schemas.microsoft.com/office/drawing/2010/main" val="0"/>
              </a:ext>
            </a:extLst>
          </a:blip>
          <a:srcRect t="3763" b="11363"/>
          <a:stretch/>
        </p:blipFill>
        <p:spPr>
          <a:xfrm>
            <a:off x="0" y="23108"/>
            <a:ext cx="24379238" cy="11057726"/>
          </a:xfrm>
          <a:prstGeom prst="rect">
            <a:avLst/>
          </a:prstGeom>
        </p:spPr>
      </p:pic>
      <p:sp>
        <p:nvSpPr>
          <p:cNvPr id="34" name="Rectangle 33">
            <a:extLst>
              <a:ext uri="{FF2B5EF4-FFF2-40B4-BE49-F238E27FC236}">
                <a16:creationId xmlns:a16="http://schemas.microsoft.com/office/drawing/2014/main" id="{0022BDD1-145E-B84F-BAF9-406013FD0A12}"/>
              </a:ext>
            </a:extLst>
          </p:cNvPr>
          <p:cNvSpPr/>
          <p:nvPr/>
        </p:nvSpPr>
        <p:spPr>
          <a:xfrm>
            <a:off x="2582849" y="7089465"/>
            <a:ext cx="540158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latin typeface="Montserrat" charset="0"/>
                <a:ea typeface="Montserrat" charset="0"/>
                <a:cs typeface="Montserrat" charset="0"/>
              </a:rPr>
              <a:t>Mibrand</a:t>
            </a:r>
            <a:r>
              <a:rPr lang="en-US" sz="2100" dirty="0">
                <a:latin typeface="Montserrat" charset="0"/>
                <a:ea typeface="Montserrat" charset="0"/>
                <a:cs typeface="Montserrat" charset="0"/>
              </a:rPr>
              <a:t> and their team of professional consultants pointed out practical issues and gave us the opportunity to look back and identify our position in the market.</a:t>
            </a:r>
          </a:p>
          <a:p>
            <a:pPr algn="ctr"/>
            <a:endParaRPr lang="en-US" sz="2100" dirty="0">
              <a:latin typeface="Montserrat" charset="0"/>
              <a:ea typeface="Montserrat" charset="0"/>
              <a:cs typeface="Montserrat" charset="0"/>
            </a:endParaRPr>
          </a:p>
        </p:txBody>
      </p:sp>
      <p:sp>
        <p:nvSpPr>
          <p:cNvPr id="35" name="Rectangle 34">
            <a:extLst>
              <a:ext uri="{FF2B5EF4-FFF2-40B4-BE49-F238E27FC236}">
                <a16:creationId xmlns:a16="http://schemas.microsoft.com/office/drawing/2014/main" id="{BFA990B0-939C-664C-B95E-3F9BEBABB1E4}"/>
              </a:ext>
            </a:extLst>
          </p:cNvPr>
          <p:cNvSpPr/>
          <p:nvPr/>
        </p:nvSpPr>
        <p:spPr>
          <a:xfrm>
            <a:off x="16091016" y="6938198"/>
            <a:ext cx="5833602"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Calibri" charset="0"/>
                <a:ea typeface="Calibri" charset="0"/>
                <a:cs typeface="Calibri" charset="0"/>
              </a:rPr>
              <a:t>We think Mibrand will be a pioneer in this section to revaluate the brand of any enterprise...</a:t>
            </a:r>
            <a:endParaRPr lang="en-US" sz="2400">
              <a:latin typeface="Calibri" charset="0"/>
              <a:ea typeface="Calibri" charset="0"/>
              <a:cs typeface="Calibri" charset="0"/>
            </a:endParaRPr>
          </a:p>
        </p:txBody>
      </p:sp>
      <p:sp>
        <p:nvSpPr>
          <p:cNvPr id="39" name="Rectangle 38">
            <a:extLst>
              <a:ext uri="{FF2B5EF4-FFF2-40B4-BE49-F238E27FC236}">
                <a16:creationId xmlns:a16="http://schemas.microsoft.com/office/drawing/2014/main" id="{78AEE88F-7F6F-1844-AA7C-D93421A3866E}"/>
              </a:ext>
            </a:extLst>
          </p:cNvPr>
          <p:cNvSpPr/>
          <p:nvPr/>
        </p:nvSpPr>
        <p:spPr>
          <a:xfrm>
            <a:off x="2867747" y="9696216"/>
            <a:ext cx="4831786"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Nguyen </a:t>
            </a:r>
            <a:r>
              <a:rPr lang="en-US" sz="2200" b="1">
                <a:latin typeface="Montserrat" charset="0"/>
                <a:ea typeface="Montserrat" charset="0"/>
                <a:cs typeface="Montserrat" charset="0"/>
              </a:rPr>
              <a:t>Thu Dung</a:t>
            </a:r>
          </a:p>
        </p:txBody>
      </p:sp>
      <p:sp>
        <p:nvSpPr>
          <p:cNvPr id="41" name="Rectangle 40">
            <a:extLst>
              <a:ext uri="{FF2B5EF4-FFF2-40B4-BE49-F238E27FC236}">
                <a16:creationId xmlns:a16="http://schemas.microsoft.com/office/drawing/2014/main" id="{1DDD7936-08AB-4E46-BAA2-7688F046F69A}"/>
              </a:ext>
            </a:extLst>
          </p:cNvPr>
          <p:cNvSpPr/>
          <p:nvPr/>
        </p:nvSpPr>
        <p:spPr>
          <a:xfrm>
            <a:off x="17766786" y="9560294"/>
            <a:ext cx="2807046" cy="6912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199">
                <a:latin typeface="Calibri" charset="0"/>
                <a:ea typeface="Calibri" charset="0"/>
                <a:cs typeface="Calibri" charset="0"/>
              </a:rPr>
              <a:t>Ms. Van Anh</a:t>
            </a:r>
          </a:p>
        </p:txBody>
      </p:sp>
      <p:sp>
        <p:nvSpPr>
          <p:cNvPr id="42" name="Rectangle 41">
            <a:extLst>
              <a:ext uri="{FF2B5EF4-FFF2-40B4-BE49-F238E27FC236}">
                <a16:creationId xmlns:a16="http://schemas.microsoft.com/office/drawing/2014/main" id="{70D0C081-FD51-0948-9664-314C5246EA47}"/>
              </a:ext>
            </a:extLst>
          </p:cNvPr>
          <p:cNvSpPr/>
          <p:nvPr/>
        </p:nvSpPr>
        <p:spPr>
          <a:xfrm>
            <a:off x="5556508" y="2043881"/>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lumMod val="65000"/>
                  </a:schemeClr>
                </a:solidFill>
                <a:latin typeface="Montserrat" pitchFamily="2" charset="77"/>
                <a:ea typeface="Calibri" charset="0"/>
                <a:cs typeface="Calibri" charset="0"/>
              </a:rPr>
              <a:t>Our reputation is confirmed by the success of the customer</a:t>
            </a:r>
          </a:p>
          <a:p>
            <a:pPr algn="ctr"/>
            <a:endParaRPr lang="en-US" sz="2400" dirty="0">
              <a:solidFill>
                <a:schemeClr val="bg1">
                  <a:lumMod val="65000"/>
                </a:schemeClr>
              </a:solidFill>
              <a:latin typeface="Montserrat" pitchFamily="2" charset="77"/>
              <a:ea typeface="Montserrat" charset="0"/>
              <a:cs typeface="Montserrat" charset="0"/>
            </a:endParaRPr>
          </a:p>
          <a:p>
            <a:pPr algn="ctr"/>
            <a:endParaRPr lang="en-US" sz="2400" dirty="0">
              <a:solidFill>
                <a:schemeClr val="bg1">
                  <a:lumMod val="65000"/>
                </a:schemeClr>
              </a:solidFill>
              <a:latin typeface="Montserrat" pitchFamily="2" charset="77"/>
              <a:ea typeface="Montserrat" charset="0"/>
              <a:cs typeface="Montserrat" charset="0"/>
            </a:endParaRPr>
          </a:p>
        </p:txBody>
      </p:sp>
      <p:sp>
        <p:nvSpPr>
          <p:cNvPr id="43" name="Rectangle 42">
            <a:extLst>
              <a:ext uri="{FF2B5EF4-FFF2-40B4-BE49-F238E27FC236}">
                <a16:creationId xmlns:a16="http://schemas.microsoft.com/office/drawing/2014/main" id="{135E4BE3-25C4-409D-9F8E-DAAEE2BD1BFE}"/>
              </a:ext>
            </a:extLst>
          </p:cNvPr>
          <p:cNvSpPr/>
          <p:nvPr/>
        </p:nvSpPr>
        <p:spPr>
          <a:xfrm>
            <a:off x="16046272" y="7079941"/>
            <a:ext cx="6073071"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err="1">
                <a:latin typeface="Montserrat" charset="0"/>
                <a:ea typeface="Montserrat" charset="0"/>
                <a:cs typeface="Montserrat" charset="0"/>
              </a:rPr>
              <a:t>Mibrand</a:t>
            </a:r>
            <a:r>
              <a:rPr lang="en-US" sz="2200" dirty="0">
                <a:latin typeface="Montserrat" charset="0"/>
                <a:ea typeface="Montserrat" charset="0"/>
                <a:cs typeface="Montserrat" charset="0"/>
              </a:rPr>
              <a:t> Vietnam's brand consulting team has helped us to develop our GPA brand strategy with all our efforts and enthusiasm.</a:t>
            </a:r>
          </a:p>
          <a:p>
            <a:pPr algn="ctr"/>
            <a:endParaRPr lang="en-US" sz="2200" dirty="0">
              <a:latin typeface="Montserrat" charset="0"/>
              <a:ea typeface="Montserrat" charset="0"/>
              <a:cs typeface="Montserrat" charset="0"/>
            </a:endParaRPr>
          </a:p>
        </p:txBody>
      </p:sp>
      <p:sp>
        <p:nvSpPr>
          <p:cNvPr id="44" name="Rectangle 43">
            <a:extLst>
              <a:ext uri="{FF2B5EF4-FFF2-40B4-BE49-F238E27FC236}">
                <a16:creationId xmlns:a16="http://schemas.microsoft.com/office/drawing/2014/main" id="{9231D580-3185-48C9-9888-5CD5116141E2}"/>
              </a:ext>
            </a:extLst>
          </p:cNvPr>
          <p:cNvSpPr/>
          <p:nvPr/>
        </p:nvSpPr>
        <p:spPr>
          <a:xfrm>
            <a:off x="2763744" y="10251539"/>
            <a:ext cx="5039789" cy="7414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 Founder &amp; CCO</a:t>
            </a:r>
          </a:p>
          <a:p>
            <a:pPr algn="ctr"/>
            <a:r>
              <a:rPr lang="vi-VN" sz="2100" dirty="0">
                <a:solidFill>
                  <a:schemeClr val="bg1">
                    <a:lumMod val="65000"/>
                  </a:schemeClr>
                </a:solidFill>
                <a:latin typeface="Montserrat" charset="0"/>
                <a:ea typeface="Montserrat" charset="0"/>
                <a:cs typeface="Montserrat" charset="0"/>
              </a:rPr>
              <a:t>Đồ trang sức D’Rosie</a:t>
            </a:r>
            <a:endParaRPr lang="en-US" sz="2100" dirty="0">
              <a:solidFill>
                <a:schemeClr val="bg1">
                  <a:lumMod val="65000"/>
                </a:schemeClr>
              </a:solidFill>
              <a:latin typeface="Montserrat" charset="0"/>
              <a:ea typeface="Montserrat" charset="0"/>
              <a:cs typeface="Montserrat" charset="0"/>
            </a:endParaRPr>
          </a:p>
        </p:txBody>
      </p:sp>
      <p:sp>
        <p:nvSpPr>
          <p:cNvPr id="45" name="Rectangle 44">
            <a:extLst>
              <a:ext uri="{FF2B5EF4-FFF2-40B4-BE49-F238E27FC236}">
                <a16:creationId xmlns:a16="http://schemas.microsoft.com/office/drawing/2014/main" id="{7C68D7D8-5D22-48AD-994C-638DBA524C9F}"/>
              </a:ext>
            </a:extLst>
          </p:cNvPr>
          <p:cNvSpPr/>
          <p:nvPr/>
        </p:nvSpPr>
        <p:spPr>
          <a:xfrm>
            <a:off x="16337070" y="10157283"/>
            <a:ext cx="5341491" cy="8977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Founder &amp; CEO</a:t>
            </a:r>
          </a:p>
          <a:p>
            <a:pPr algn="ctr"/>
            <a:r>
              <a:rPr lang="en-US" sz="2100" dirty="0">
                <a:solidFill>
                  <a:schemeClr val="bg1">
                    <a:lumMod val="65000"/>
                  </a:schemeClr>
                </a:solidFill>
                <a:latin typeface="Montserrat" charset="0"/>
                <a:ea typeface="Montserrat" charset="0"/>
                <a:cs typeface="Montserrat" charset="0"/>
              </a:rPr>
              <a:t>Golden Path Academics</a:t>
            </a:r>
          </a:p>
        </p:txBody>
      </p:sp>
      <p:sp>
        <p:nvSpPr>
          <p:cNvPr id="46" name="Rectangle 45">
            <a:extLst>
              <a:ext uri="{FF2B5EF4-FFF2-40B4-BE49-F238E27FC236}">
                <a16:creationId xmlns:a16="http://schemas.microsoft.com/office/drawing/2014/main" id="{2C889E97-DF72-4F43-8487-52546B9C010A}"/>
              </a:ext>
            </a:extLst>
          </p:cNvPr>
          <p:cNvSpPr/>
          <p:nvPr/>
        </p:nvSpPr>
        <p:spPr>
          <a:xfrm>
            <a:off x="17164798" y="9696216"/>
            <a:ext cx="3543522"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Dao </a:t>
            </a:r>
            <a:r>
              <a:rPr lang="en-US" sz="2200" b="1">
                <a:latin typeface="Montserrat" charset="0"/>
                <a:ea typeface="Montserrat" charset="0"/>
                <a:cs typeface="Montserrat" charset="0"/>
              </a:rPr>
              <a:t>Thu Hien</a:t>
            </a:r>
          </a:p>
        </p:txBody>
      </p:sp>
      <p:sp>
        <p:nvSpPr>
          <p:cNvPr id="47" name="Rectangle 46">
            <a:extLst>
              <a:ext uri="{FF2B5EF4-FFF2-40B4-BE49-F238E27FC236}">
                <a16:creationId xmlns:a16="http://schemas.microsoft.com/office/drawing/2014/main" id="{BFA990B0-939C-664C-B95E-3F9BEBABB1E4}"/>
              </a:ext>
            </a:extLst>
          </p:cNvPr>
          <p:cNvSpPr/>
          <p:nvPr/>
        </p:nvSpPr>
        <p:spPr>
          <a:xfrm>
            <a:off x="9704742" y="7092110"/>
            <a:ext cx="496896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Montserrat" pitchFamily="2" charset="77"/>
                <a:ea typeface="Calibri" charset="0"/>
                <a:cs typeface="Calibri" charset="0"/>
              </a:rPr>
              <a:t>We think </a:t>
            </a:r>
            <a:r>
              <a:rPr lang="en-US" sz="2000" dirty="0" err="1">
                <a:latin typeface="Montserrat" pitchFamily="2" charset="77"/>
                <a:ea typeface="Calibri" charset="0"/>
                <a:cs typeface="Calibri" charset="0"/>
              </a:rPr>
              <a:t>Mibrand</a:t>
            </a:r>
            <a:r>
              <a:rPr lang="en-US" sz="2000" dirty="0">
                <a:latin typeface="Montserrat" pitchFamily="2" charset="77"/>
                <a:ea typeface="Calibri" charset="0"/>
                <a:cs typeface="Calibri" charset="0"/>
              </a:rPr>
              <a:t> will be a pioneer in the field of consulting </a:t>
            </a:r>
            <a:r>
              <a:rPr lang="vi-VN" sz="2000" dirty="0">
                <a:latin typeface="Montserrat" pitchFamily="2" charset="77"/>
                <a:ea typeface="Calibri" charset="0"/>
                <a:cs typeface="Calibri" charset="0"/>
              </a:rPr>
              <a:t>and</a:t>
            </a:r>
            <a:r>
              <a:rPr lang="en-US" sz="2000" dirty="0">
                <a:latin typeface="Montserrat" pitchFamily="2" charset="77"/>
                <a:ea typeface="Calibri" charset="0"/>
                <a:cs typeface="Calibri" charset="0"/>
              </a:rPr>
              <a:t> evaluation.</a:t>
            </a:r>
            <a:endParaRPr lang="en-US" sz="2000" dirty="0">
              <a:latin typeface="Montserrat" pitchFamily="2" charset="77"/>
              <a:ea typeface="Montserrat" charset="0"/>
              <a:cs typeface="Montserrat" charset="0"/>
            </a:endParaRPr>
          </a:p>
          <a:p>
            <a:pPr algn="ctr"/>
            <a:endParaRPr lang="en-US" sz="2200" dirty="0">
              <a:latin typeface="Montserrat" charset="0"/>
              <a:ea typeface="Montserrat" charset="0"/>
              <a:cs typeface="Montserrat" charset="0"/>
            </a:endParaRPr>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262" y="4528675"/>
            <a:ext cx="2148760" cy="2160010"/>
          </a:xfrm>
          <a:prstGeom prst="ellipse">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6425" y="4528673"/>
            <a:ext cx="2068002" cy="2160010"/>
          </a:xfrm>
          <a:prstGeom prst="ellipse">
            <a:avLst/>
          </a:prstGeom>
        </p:spPr>
      </p:pic>
      <p:sp>
        <p:nvSpPr>
          <p:cNvPr id="50" name="Rectangle 49">
            <a:extLst>
              <a:ext uri="{FF2B5EF4-FFF2-40B4-BE49-F238E27FC236}">
                <a16:creationId xmlns:a16="http://schemas.microsoft.com/office/drawing/2014/main" id="{7C68D7D8-5D22-48AD-994C-638DBA524C9F}"/>
              </a:ext>
            </a:extLst>
          </p:cNvPr>
          <p:cNvSpPr/>
          <p:nvPr/>
        </p:nvSpPr>
        <p:spPr>
          <a:xfrm>
            <a:off x="9029183" y="10251090"/>
            <a:ext cx="6320089" cy="77377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solidFill>
                  <a:schemeClr val="bg1">
                    <a:lumMod val="65000"/>
                  </a:schemeClr>
                </a:solidFill>
                <a:latin typeface="Montserrat" charset="0"/>
                <a:ea typeface="Montserrat" charset="0"/>
                <a:cs typeface="Montserrat" charset="0"/>
              </a:rPr>
              <a:t>Vice President of Sales  </a:t>
            </a:r>
          </a:p>
          <a:p>
            <a:pPr algn="ctr"/>
            <a:r>
              <a:rPr lang="en-US" sz="2100" dirty="0" err="1">
                <a:solidFill>
                  <a:schemeClr val="bg1">
                    <a:lumMod val="65000"/>
                  </a:schemeClr>
                </a:solidFill>
                <a:latin typeface="Montserrat" charset="0"/>
                <a:ea typeface="Montserrat" charset="0"/>
                <a:cs typeface="Montserrat" charset="0"/>
              </a:rPr>
              <a:t>SaoBacDau Technologies Corporation</a:t>
            </a:r>
          </a:p>
        </p:txBody>
      </p:sp>
      <p:sp>
        <p:nvSpPr>
          <p:cNvPr id="51" name="Rectangle 50">
            <a:extLst>
              <a:ext uri="{FF2B5EF4-FFF2-40B4-BE49-F238E27FC236}">
                <a16:creationId xmlns:a16="http://schemas.microsoft.com/office/drawing/2014/main" id="{2C889E97-DF72-4F43-8487-52546B9C010A}"/>
              </a:ext>
            </a:extLst>
          </p:cNvPr>
          <p:cNvSpPr/>
          <p:nvPr/>
        </p:nvSpPr>
        <p:spPr>
          <a:xfrm>
            <a:off x="9890213" y="9696216"/>
            <a:ext cx="4611389"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Mr. </a:t>
            </a:r>
            <a:r>
              <a:rPr lang="vi-VN" sz="2200" b="1">
                <a:latin typeface="Montserrat" charset="0"/>
                <a:ea typeface="Montserrat" charset="0"/>
                <a:cs typeface="Montserrat" charset="0"/>
              </a:rPr>
              <a:t>Nguyen Viet Thang</a:t>
            </a:r>
            <a:endParaRPr lang="en-US" sz="2200" b="1">
              <a:latin typeface="Montserrat" charset="0"/>
              <a:ea typeface="Montserrat" charset="0"/>
              <a:cs typeface="Montserrat" charset="0"/>
            </a:endParaRPr>
          </a:p>
        </p:txBody>
      </p:sp>
      <p:pic>
        <p:nvPicPr>
          <p:cNvPr id="52" name="Picture 51"/>
          <p:cNvPicPr>
            <a:picLocks noChangeAspect="1"/>
          </p:cNvPicPr>
          <p:nvPr/>
        </p:nvPicPr>
        <p:blipFill rotWithShape="1">
          <a:blip r:embed="rId6">
            <a:extLst>
              <a:ext uri="{28A0092B-C50C-407E-A947-70E740481C1C}">
                <a14:useLocalDpi xmlns:a14="http://schemas.microsoft.com/office/drawing/2010/main" val="0"/>
              </a:ext>
            </a:extLst>
          </a:blip>
          <a:srcRect t="22045" b="7466"/>
          <a:stretch/>
        </p:blipFill>
        <p:spPr>
          <a:xfrm>
            <a:off x="11077306" y="4664595"/>
            <a:ext cx="2070841" cy="2025036"/>
          </a:xfrm>
          <a:prstGeom prst="ellipse">
            <a:avLst/>
          </a:prstGeom>
        </p:spPr>
      </p:pic>
      <p:sp>
        <p:nvSpPr>
          <p:cNvPr id="53" name="TextBox 52">
            <a:extLst>
              <a:ext uri="{FF2B5EF4-FFF2-40B4-BE49-F238E27FC236}">
                <a16:creationId xmlns:a16="http://schemas.microsoft.com/office/drawing/2014/main" id="{FCBA7045-3887-6F47-95EC-77CE877E4B82}"/>
              </a:ext>
            </a:extLst>
          </p:cNvPr>
          <p:cNvSpPr txBox="1"/>
          <p:nvPr/>
        </p:nvSpPr>
        <p:spPr>
          <a:xfrm>
            <a:off x="5878483" y="111998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Client’s review</a:t>
            </a:r>
          </a:p>
        </p:txBody>
      </p:sp>
    </p:spTree>
    <p:extLst>
      <p:ext uri="{BB962C8B-B14F-4D97-AF65-F5344CB8AC3E}">
        <p14:creationId xmlns:p14="http://schemas.microsoft.com/office/powerpoint/2010/main" val="1048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par>
                                <p:cTn id="9" presetID="1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ppt_y</p:attrName>
                                        </p:attrNameLst>
                                      </p:cBhvr>
                                      <p:tavLst>
                                        <p:tav tm="0">
                                          <p:val>
                                            <p:strVal val="#ppt_y+#ppt_h*1.125000"/>
                                          </p:val>
                                        </p:tav>
                                        <p:tav tm="100000">
                                          <p:val>
                                            <p:strVal val="#ppt_y"/>
                                          </p:val>
                                        </p:tav>
                                      </p:tavLst>
                                    </p:anim>
                                    <p:animEffect transition="in" filter="wipe(up)">
                                      <p:cBhvr>
                                        <p:cTn id="12" dur="500"/>
                                        <p:tgtEl>
                                          <p:spTgt spid="36"/>
                                        </p:tgtEl>
                                      </p:cBhvr>
                                    </p:animEffect>
                                  </p:childTnLst>
                                </p:cTn>
                              </p:par>
                              <p:par>
                                <p:cTn id="13" presetID="12" presetClass="entr" presetSubtype="4"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p:tgtEl>
                                          <p:spTgt spid="37"/>
                                        </p:tgtEl>
                                        <p:attrNameLst>
                                          <p:attrName>ppt_y</p:attrName>
                                        </p:attrNameLst>
                                      </p:cBhvr>
                                      <p:tavLst>
                                        <p:tav tm="0">
                                          <p:val>
                                            <p:strVal val="#ppt_y+#ppt_h*1.125000"/>
                                          </p:val>
                                        </p:tav>
                                        <p:tav tm="100000">
                                          <p:val>
                                            <p:strVal val="#ppt_y"/>
                                          </p:val>
                                        </p:tav>
                                      </p:tavLst>
                                    </p:anim>
                                    <p:animEffect transition="in" filter="wipe(up)">
                                      <p:cBhvr>
                                        <p:cTn id="16" dur="500"/>
                                        <p:tgtEl>
                                          <p:spTgt spid="37"/>
                                        </p:tgtEl>
                                      </p:cBhvr>
                                    </p:animEffect>
                                  </p:childTnLst>
                                </p:cTn>
                              </p:par>
                              <p:par>
                                <p:cTn id="17" presetID="12" presetClass="entr" presetSubtype="4"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p:tgtEl>
                                          <p:spTgt spid="38"/>
                                        </p:tgtEl>
                                        <p:attrNameLst>
                                          <p:attrName>ppt_y</p:attrName>
                                        </p:attrNameLst>
                                      </p:cBhvr>
                                      <p:tavLst>
                                        <p:tav tm="0">
                                          <p:val>
                                            <p:strVal val="#ppt_y+#ppt_h*1.125000"/>
                                          </p:val>
                                        </p:tav>
                                        <p:tav tm="100000">
                                          <p:val>
                                            <p:strVal val="#ppt_y"/>
                                          </p:val>
                                        </p:tav>
                                      </p:tavLst>
                                    </p:anim>
                                    <p:animEffect transition="in" filter="wipe(up)">
                                      <p:cBhvr>
                                        <p:cTn id="20" dur="500"/>
                                        <p:tgtEl>
                                          <p:spTgt spid="38"/>
                                        </p:tgtEl>
                                      </p:cBhvr>
                                    </p:animEffect>
                                  </p:childTnLst>
                                </p:cTn>
                              </p:par>
                              <p:par>
                                <p:cTn id="21" presetID="12" presetClass="entr" presetSubtype="4"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p:tgtEl>
                                          <p:spTgt spid="40"/>
                                        </p:tgtEl>
                                        <p:attrNameLst>
                                          <p:attrName>ppt_y</p:attrName>
                                        </p:attrNameLst>
                                      </p:cBhvr>
                                      <p:tavLst>
                                        <p:tav tm="0">
                                          <p:val>
                                            <p:strVal val="#ppt_y+#ppt_h*1.125000"/>
                                          </p:val>
                                        </p:tav>
                                        <p:tav tm="100000">
                                          <p:val>
                                            <p:strVal val="#ppt_y"/>
                                          </p:val>
                                        </p:tav>
                                      </p:tavLst>
                                    </p:anim>
                                    <p:animEffect transition="in" filter="wipe(up)">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516439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2763444" y="5370477"/>
            <a:ext cx="19219427" cy="1754006"/>
          </a:xfrm>
          <a:prstGeom prst="rect">
            <a:avLst/>
          </a:prstGeom>
          <a:noFill/>
        </p:spPr>
        <p:txBody>
          <a:bodyPr wrap="square" rtlCol="0">
            <a:spAutoFit/>
          </a:bodyPr>
          <a:lstStyle/>
          <a:p>
            <a:pPr algn="ctr"/>
            <a:r>
              <a:rPr lang="vi-VN" sz="10798" b="1" dirty="0">
                <a:latin typeface="Montserrat" charset="0"/>
                <a:ea typeface="Montserrat" charset="0"/>
                <a:cs typeface="Montserrat" charset="0"/>
              </a:rPr>
              <a:t>2.2 MVV Group</a:t>
            </a:r>
            <a:endParaRPr lang="en-US" sz="10798" b="1" dirty="0">
              <a:latin typeface="Montserrat" charset="0"/>
              <a:ea typeface="Montserrat" charset="0"/>
              <a:cs typeface="Montserrat" charset="0"/>
            </a:endParaRPr>
          </a:p>
        </p:txBody>
      </p:sp>
    </p:spTree>
    <p:extLst>
      <p:ext uri="{BB962C8B-B14F-4D97-AF65-F5344CB8AC3E}">
        <p14:creationId xmlns:p14="http://schemas.microsoft.com/office/powerpoint/2010/main" val="397639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5" t="31227" r="-85" b="18044"/>
          <a:stretch/>
        </p:blipFill>
        <p:spPr>
          <a:xfrm>
            <a:off x="0" y="1130137"/>
            <a:ext cx="24379238" cy="5062975"/>
          </a:xfrm>
          <a:prstGeom prst="rect">
            <a:avLst/>
          </a:prstGeom>
        </p:spPr>
      </p:pic>
      <p:sp>
        <p:nvSpPr>
          <p:cNvPr id="3" name="Rectangle 2">
            <a:extLst>
              <a:ext uri="{FF2B5EF4-FFF2-40B4-BE49-F238E27FC236}">
                <a16:creationId xmlns:a16="http://schemas.microsoft.com/office/drawing/2014/main" id="{3D8FA402-9827-426C-9622-7156CFF8E599}"/>
              </a:ext>
            </a:extLst>
          </p:cNvPr>
          <p:cNvSpPr/>
          <p:nvPr/>
        </p:nvSpPr>
        <p:spPr>
          <a:xfrm>
            <a:off x="0" y="1125998"/>
            <a:ext cx="24379238" cy="508789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id="{8F73047C-28C7-48AD-A6D9-89D85F0D6FEB}"/>
              </a:ext>
            </a:extLst>
          </p:cNvPr>
          <p:cNvSpPr txBox="1"/>
          <p:nvPr/>
        </p:nvSpPr>
        <p:spPr>
          <a:xfrm>
            <a:off x="8618988" y="324930"/>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 MIBRAND </a:t>
            </a:r>
          </a:p>
          <a:p>
            <a:pPr algn="ct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69B7AE8-6FB1-45E3-88FD-930A528E223F}"/>
              </a:ext>
            </a:extLst>
          </p:cNvPr>
          <p:cNvSpPr txBox="1"/>
          <p:nvPr/>
        </p:nvSpPr>
        <p:spPr>
          <a:xfrm>
            <a:off x="6081894" y="459475"/>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id="{4A639ABC-ED58-466E-9EC4-0598E187F336}"/>
              </a:ext>
            </a:extLst>
          </p:cNvPr>
          <p:cNvSpPr/>
          <p:nvPr/>
        </p:nvSpPr>
        <p:spPr>
          <a:xfrm>
            <a:off x="13145328" y="199557"/>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2" name="Rectangle 11">
            <a:extLst>
              <a:ext uri="{FF2B5EF4-FFF2-40B4-BE49-F238E27FC236}">
                <a16:creationId xmlns:a16="http://schemas.microsoft.com/office/drawing/2014/main"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MVV Group</a:t>
            </a:r>
            <a:endParaRPr lang="en-US" sz="2400" dirty="0">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Media Ventures Vietnam Group</a:t>
            </a:r>
            <a:endParaRPr lang="en-US" sz="6399" dirty="0">
              <a:solidFill>
                <a:schemeClr val="bg1"/>
              </a:solidFill>
              <a:latin typeface="Montserrat" charset="0"/>
              <a:ea typeface="Montserrat" charset="0"/>
              <a:cs typeface="Montserrat" charset="0"/>
            </a:endParaRPr>
          </a:p>
        </p:txBody>
      </p:sp>
      <p:sp>
        <p:nvSpPr>
          <p:cNvPr id="24" name="Rectangle 23"/>
          <p:cNvSpPr/>
          <p:nvPr/>
        </p:nvSpPr>
        <p:spPr>
          <a:xfrm>
            <a:off x="13285697" y="7481999"/>
            <a:ext cx="9211093" cy="830868"/>
          </a:xfrm>
          <a:prstGeom prst="rect">
            <a:avLst/>
          </a:prstGeom>
        </p:spPr>
        <p:txBody>
          <a:bodyPr wrap="square">
            <a:spAutoFit/>
          </a:bodyPr>
          <a:lstStyle/>
          <a:p>
            <a:r>
              <a:rPr lang="en-US" sz="4799" spc="-60" dirty="0">
                <a:latin typeface="Montserrat" charset="0"/>
                <a:ea typeface="Montserrat" charset="0"/>
                <a:cs typeface="Montserrat" charset="0"/>
              </a:rPr>
              <a:t>MEDIA </a:t>
            </a:r>
            <a:r>
              <a:rPr lang="en-US" sz="4799" spc="40" dirty="0">
                <a:latin typeface="Montserrat" charset="0"/>
                <a:ea typeface="Montserrat" charset="0"/>
                <a:cs typeface="Montserrat" charset="0"/>
              </a:rPr>
              <a:t>VENTURES </a:t>
            </a:r>
            <a:r>
              <a:rPr lang="en-US" sz="4799" spc="-30" dirty="0">
                <a:latin typeface="Montserrat" charset="0"/>
                <a:ea typeface="Montserrat" charset="0"/>
                <a:cs typeface="Montserrat" charset="0"/>
              </a:rPr>
              <a:t>VIETNAM </a:t>
            </a:r>
          </a:p>
        </p:txBody>
      </p:sp>
      <p:sp>
        <p:nvSpPr>
          <p:cNvPr id="26" name="Rectangle 25">
            <a:extLst>
              <a:ext uri="{FF2B5EF4-FFF2-40B4-BE49-F238E27FC236}">
                <a16:creationId xmlns:a16="http://schemas.microsoft.com/office/drawing/2014/main" id="{B9D4EE67-8B9E-4667-9C62-55D825A778EC}"/>
              </a:ext>
            </a:extLst>
          </p:cNvPr>
          <p:cNvSpPr/>
          <p:nvPr/>
        </p:nvSpPr>
        <p:spPr>
          <a:xfrm>
            <a:off x="13285697" y="8890371"/>
            <a:ext cx="9211093" cy="3442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Montserrat" charset="0"/>
                <a:ea typeface="Montserrat" charset="0"/>
                <a:cs typeface="Montserrat" charset="0"/>
              </a:rPr>
              <a:t>is a corporation of many member companies, gathered more than 200 experienced, knowledgeable, passionate consultants and diversity in the fields of branding, media advertising , product design, film production, digital media, content creation, technology ...</a:t>
            </a:r>
          </a:p>
        </p:txBody>
      </p:sp>
      <p:pic>
        <p:nvPicPr>
          <p:cNvPr id="14" name="Picture 13"/>
          <p:cNvPicPr>
            <a:picLocks noChangeAspect="1"/>
          </p:cNvPicPr>
          <p:nvPr/>
        </p:nvPicPr>
        <p:blipFill>
          <a:blip r:embed="rId4"/>
          <a:stretch>
            <a:fillRect/>
          </a:stretch>
        </p:blipFill>
        <p:spPr>
          <a:xfrm>
            <a:off x="2184399" y="6685386"/>
            <a:ext cx="8887619" cy="6789153"/>
          </a:xfrm>
          <a:prstGeom prst="rect">
            <a:avLst/>
          </a:prstGeom>
        </p:spPr>
      </p:pic>
      <p:sp>
        <p:nvSpPr>
          <p:cNvPr id="17" name="Rectangle 16">
            <a:extLst>
              <a:ext uri="{FF2B5EF4-FFF2-40B4-BE49-F238E27FC236}">
                <a16:creationId xmlns:a16="http://schemas.microsoft.com/office/drawing/2014/main" id="{4A639ABC-ED58-466E-9EC4-0598E187F336}"/>
              </a:ext>
            </a:extLst>
          </p:cNvPr>
          <p:cNvSpPr/>
          <p:nvPr/>
        </p:nvSpPr>
        <p:spPr>
          <a:xfrm>
            <a:off x="15594002" y="475259"/>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597889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8331" b="13363"/>
          <a:stretch/>
        </p:blipFill>
        <p:spPr>
          <a:xfrm>
            <a:off x="15198" y="335836"/>
            <a:ext cx="24336528" cy="12680899"/>
          </a:xfrm>
          <a:prstGeom prst="rect">
            <a:avLst/>
          </a:prstGeom>
        </p:spPr>
      </p:pic>
      <p:sp>
        <p:nvSpPr>
          <p:cNvPr id="10" name="Rectangle 9">
            <a:extLst>
              <a:ext uri="{FF2B5EF4-FFF2-40B4-BE49-F238E27FC236}">
                <a16:creationId xmlns:a16="http://schemas.microsoft.com/office/drawing/2014/main" id="{3D8FA402-9827-426C-9622-7156CFF8E599}"/>
              </a:ext>
            </a:extLst>
          </p:cNvPr>
          <p:cNvSpPr/>
          <p:nvPr/>
        </p:nvSpPr>
        <p:spPr>
          <a:xfrm>
            <a:off x="22831" y="234712"/>
            <a:ext cx="24309017" cy="1289601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60" name="Picture 59">
            <a:extLst>
              <a:ext uri="{FF2B5EF4-FFF2-40B4-BE49-F238E27FC236}">
                <a16:creationId xmlns:a16="http://schemas.microsoft.com/office/drawing/2014/main"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30399" y="1343"/>
            <a:ext cx="24348839" cy="1128797"/>
          </a:xfrm>
          <a:prstGeom prst="rect">
            <a:avLst/>
          </a:prstGeom>
        </p:spPr>
      </p:pic>
      <p:sp>
        <p:nvSpPr>
          <p:cNvPr id="62" name="TextBox 61">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7" name="Rectangle 66">
            <a:extLst>
              <a:ext uri="{FF2B5EF4-FFF2-40B4-BE49-F238E27FC236}">
                <a16:creationId xmlns:a16="http://schemas.microsoft.com/office/drawing/2014/main" id="{94565071-9648-455A-9EB4-009CB2C3B1CD}"/>
              </a:ext>
            </a:extLst>
          </p:cNvPr>
          <p:cNvSpPr/>
          <p:nvPr/>
        </p:nvSpPr>
        <p:spPr>
          <a:xfrm>
            <a:off x="3797954" y="1190010"/>
            <a:ext cx="2595353" cy="1985874"/>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ontserrat" charset="0"/>
                <a:ea typeface="Montserrat" charset="0"/>
                <a:cs typeface="Montserrat" charset="0"/>
              </a:rPr>
              <a:t>MIBRAND VIETNAM</a:t>
            </a:r>
          </a:p>
          <a:p>
            <a:pPr algn="ctr"/>
            <a:endParaRPr lang="vi-VN"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MVV GROUP</a:t>
            </a:r>
          </a:p>
          <a:p>
            <a:pPr algn="ctr"/>
            <a:endParaRPr lang="vi-VN" sz="1600" dirty="0">
              <a:latin typeface="Montserrat" charset="0"/>
              <a:ea typeface="Montserrat" charset="0"/>
              <a:cs typeface="Montserrat" charset="0"/>
            </a:endParaRPr>
          </a:p>
          <a:p>
            <a:pPr algn="ctr"/>
            <a:r>
              <a:rPr lang="vi-VN" sz="1600" dirty="0">
                <a:latin typeface="Montserrat" charset="0"/>
                <a:ea typeface="Montserrat" charset="0"/>
                <a:cs typeface="Montserrat" charset="0"/>
              </a:rPr>
              <a:t>OUR EXPERTS</a:t>
            </a:r>
          </a:p>
        </p:txBody>
      </p:sp>
      <p:sp>
        <p:nvSpPr>
          <p:cNvPr id="69" name="Rectangle 68">
            <a:extLst>
              <a:ext uri="{FF2B5EF4-FFF2-40B4-BE49-F238E27FC236}">
                <a16:creationId xmlns:a16="http://schemas.microsoft.com/office/drawing/2014/main" id="{6AE3C97E-E4A4-4CF8-A81B-8EB9974E4EC3}"/>
              </a:ext>
            </a:extLst>
          </p:cNvPr>
          <p:cNvSpPr/>
          <p:nvPr/>
        </p:nvSpPr>
        <p:spPr>
          <a:xfrm>
            <a:off x="10971296" y="1210779"/>
            <a:ext cx="2114137" cy="1963772"/>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charset="0"/>
                <a:ea typeface="Montserrat" charset="0"/>
                <a:cs typeface="Montserrat" charset="0"/>
              </a:rPr>
              <a:t>BRAND KNOWLEDGE </a:t>
            </a:r>
          </a:p>
          <a:p>
            <a:pPr algn="ctr"/>
            <a:endParaRPr lang="en-US"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THE SPICE </a:t>
            </a:r>
          </a:p>
          <a:p>
            <a:pPr algn="ctr"/>
            <a:r>
              <a:rPr lang="en-US" sz="1600" dirty="0">
                <a:latin typeface="Montserrat" charset="0"/>
                <a:ea typeface="Montserrat" charset="0"/>
                <a:cs typeface="Montserrat" charset="0"/>
              </a:rPr>
              <a:t>OF BRAND LIFE</a:t>
            </a:r>
          </a:p>
        </p:txBody>
      </p:sp>
      <p:sp>
        <p:nvSpPr>
          <p:cNvPr id="70" name="Rectangle 69">
            <a:extLst>
              <a:ext uri="{FF2B5EF4-FFF2-40B4-BE49-F238E27FC236}">
                <a16:creationId xmlns:a16="http://schemas.microsoft.com/office/drawing/2014/main" id="{AF559CC4-5D60-44E6-B8F9-3200D2E77EE8}"/>
              </a:ext>
            </a:extLst>
          </p:cNvPr>
          <p:cNvSpPr/>
          <p:nvPr/>
        </p:nvSpPr>
        <p:spPr>
          <a:xfrm>
            <a:off x="13251406" y="1210777"/>
            <a:ext cx="2670426" cy="1963772"/>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solidFill>
                  <a:schemeClr val="bg1"/>
                </a:solidFill>
                <a:latin typeface="Montserrat" charset="0"/>
                <a:ea typeface="Montserrat" charset="0"/>
                <a:cs typeface="Montserrat" charset="0"/>
              </a:rPr>
              <a:t> BRAND FINANCE</a:t>
            </a:r>
            <a:endParaRPr lang="en-US" sz="1600" dirty="0">
              <a:solidFill>
                <a:schemeClr val="bg1"/>
              </a:solidFill>
              <a:latin typeface="Montserrat" charset="0"/>
              <a:ea typeface="Montserrat" charset="0"/>
              <a:cs typeface="Montserrat" charset="0"/>
            </a:endParaRPr>
          </a:p>
          <a:p>
            <a:pPr algn="ctr"/>
            <a:endParaRPr lang="en-US"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BRAND VALUATION</a:t>
            </a:r>
          </a:p>
          <a:p>
            <a:pPr algn="ctr"/>
            <a:endParaRPr lang="en-US"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TOP 50 VIETNAM BRAND REPORT</a:t>
            </a:r>
          </a:p>
        </p:txBody>
      </p:sp>
      <p:sp>
        <p:nvSpPr>
          <p:cNvPr id="71" name="Rectangle 70">
            <a:extLst>
              <a:ext uri="{FF2B5EF4-FFF2-40B4-BE49-F238E27FC236}">
                <a16:creationId xmlns:a16="http://schemas.microsoft.com/office/drawing/2014/main" id="{B9D4EE67-8B9E-4667-9C62-55D825A778EC}"/>
              </a:ext>
            </a:extLst>
          </p:cNvPr>
          <p:cNvSpPr/>
          <p:nvPr/>
        </p:nvSpPr>
        <p:spPr>
          <a:xfrm>
            <a:off x="2616692" y="7017992"/>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latin typeface="Montserrat" pitchFamily="2" charset="77"/>
                <a:ea typeface="Lato Light" charset="0"/>
                <a:cs typeface="Lato Light" charset="0"/>
              </a:rPr>
              <a:t>With </a:t>
            </a:r>
            <a:r>
              <a:rPr lang="en-US" sz="2400" dirty="0" err="1">
                <a:latin typeface="Montserrat" pitchFamily="2" charset="77"/>
                <a:ea typeface="Lato Light" charset="0"/>
                <a:cs typeface="Lato Light" charset="0"/>
              </a:rPr>
              <a:t>Mibrand’s</a:t>
            </a:r>
            <a:r>
              <a:rPr lang="en-US" sz="2400" dirty="0">
                <a:latin typeface="Montserrat" pitchFamily="2" charset="77"/>
                <a:ea typeface="Lato Light" charset="0"/>
                <a:cs typeface="Lato Light" charset="0"/>
              </a:rPr>
              <a:t> approach, </a:t>
            </a:r>
            <a:r>
              <a:rPr lang="vi-VN" sz="2400" dirty="0">
                <a:latin typeface="Montserrat" pitchFamily="2" charset="77"/>
                <a:ea typeface="Lato Light" charset="0"/>
                <a:cs typeface="Lato Light" charset="0"/>
              </a:rPr>
              <a:t>eveyone in your organization can become a Brand Expert</a:t>
            </a:r>
            <a:endParaRPr lang="en-US" sz="2400" dirty="0">
              <a:latin typeface="Montserrat" pitchFamily="2" charset="77"/>
              <a:ea typeface="Lato Light" charset="0"/>
              <a:cs typeface="Lato Light" charset="0"/>
            </a:endParaRPr>
          </a:p>
          <a:p>
            <a:pPr algn="ctr">
              <a:lnSpc>
                <a:spcPct val="150000"/>
              </a:lnSpc>
            </a:pPr>
            <a:endParaRPr lang="en-US" sz="2400" dirty="0">
              <a:latin typeface="Montserrat" pitchFamily="2" charset="77"/>
              <a:ea typeface="Montserrat" charset="0"/>
              <a:cs typeface="Montserrat" charset="0"/>
            </a:endParaRPr>
          </a:p>
        </p:txBody>
      </p:sp>
      <p:sp>
        <p:nvSpPr>
          <p:cNvPr id="73" name="TextBox 72">
            <a:extLst>
              <a:ext uri="{FF2B5EF4-FFF2-40B4-BE49-F238E27FC236}">
                <a16:creationId xmlns:a16="http://schemas.microsoft.com/office/drawing/2014/main" id="{8B5A6BB2-C08F-4FE5-B6E0-689DAF905470}"/>
              </a:ext>
            </a:extLst>
          </p:cNvPr>
          <p:cNvSpPr txBox="1"/>
          <p:nvPr/>
        </p:nvSpPr>
        <p:spPr>
          <a:xfrm>
            <a:off x="1525015" y="4134586"/>
            <a:ext cx="21344404" cy="3108415"/>
          </a:xfrm>
          <a:prstGeom prst="rect">
            <a:avLst/>
          </a:prstGeom>
          <a:noFill/>
        </p:spPr>
        <p:txBody>
          <a:bodyPr wrap="square" rtlCol="0">
            <a:spAutoFit/>
          </a:bodyPr>
          <a:lstStyle/>
          <a:p>
            <a:pPr algn="ctr"/>
            <a:r>
              <a:rPr lang="en-US" sz="6600" dirty="0">
                <a:solidFill>
                  <a:schemeClr val="bg1"/>
                </a:solidFill>
                <a:latin typeface="Montserrat" pitchFamily="2" charset="77"/>
              </a:rPr>
              <a:t>We develop Brand strategy along with Your Business Strategy  </a:t>
            </a:r>
          </a:p>
          <a:p>
            <a:pPr algn="ctr"/>
            <a:endParaRPr lang="en-US" sz="6399" dirty="0">
              <a:solidFill>
                <a:schemeClr val="bg1"/>
              </a:solidFill>
              <a:latin typeface="Montserrat" pitchFamily="2" charset="77"/>
              <a:ea typeface="Montserrat" charset="0"/>
              <a:cs typeface="Montserrat" charset="0"/>
            </a:endParaRPr>
          </a:p>
        </p:txBody>
      </p:sp>
      <p:sp>
        <p:nvSpPr>
          <p:cNvPr id="75" name="Rectangle 74">
            <a:extLst>
              <a:ext uri="{FF2B5EF4-FFF2-40B4-BE49-F238E27FC236}">
                <a16:creationId xmlns:a16="http://schemas.microsoft.com/office/drawing/2014/main" id="{0ED27311-D207-4B9D-A892-8D4D7AAD6DE4}"/>
              </a:ext>
            </a:extLst>
          </p:cNvPr>
          <p:cNvSpPr/>
          <p:nvPr/>
        </p:nvSpPr>
        <p:spPr>
          <a:xfrm>
            <a:off x="0" y="12916728"/>
            <a:ext cx="24379238" cy="79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a:solidFill>
                  <a:prstClr val="black"/>
                </a:solidFill>
                <a:latin typeface="Montserrat" charset="0"/>
                <a:ea typeface="Montserrat" charset="0"/>
                <a:cs typeface="Montserrat" charset="0"/>
              </a:rPr>
              <a:t>(Button) Về Mibrand Vietnam</a:t>
            </a:r>
            <a:r>
              <a:rPr lang="en-US" sz="2400" b="1">
                <a:solidFill>
                  <a:prstClr val="black"/>
                </a:solidFill>
                <a:latin typeface="Montserrat" charset="0"/>
                <a:ea typeface="Montserrat" charset="0"/>
                <a:cs typeface="Montserrat" charset="0"/>
              </a:rPr>
              <a:t> </a:t>
            </a:r>
            <a:r>
              <a:rPr lang="vi-VN" sz="2400">
                <a:solidFill>
                  <a:prstClr val="black"/>
                </a:solidFill>
                <a:latin typeface="Montserrat" charset="0"/>
                <a:ea typeface="Montserrat" charset="0"/>
                <a:cs typeface="Montserrat" charset="0"/>
              </a:rPr>
              <a:t>&gt; Link dẫn về </a:t>
            </a:r>
            <a:r>
              <a:rPr lang="en-US" sz="2400">
                <a:solidFill>
                  <a:prstClr val="black"/>
                </a:solidFill>
                <a:latin typeface="Montserrat" charset="0"/>
                <a:ea typeface="Montserrat" charset="0"/>
                <a:cs typeface="Montserrat" charset="0"/>
              </a:rPr>
              <a:t>2.</a:t>
            </a:r>
            <a:r>
              <a:rPr lang="vi-VN" sz="2400">
                <a:solidFill>
                  <a:prstClr val="black"/>
                </a:solidFill>
                <a:latin typeface="Montserrat" charset="0"/>
                <a:ea typeface="Montserrat" charset="0"/>
                <a:cs typeface="Montserrat" charset="0"/>
              </a:rPr>
              <a:t>1</a:t>
            </a:r>
            <a:endParaRPr lang="en-US" sz="2400" b="1">
              <a:solidFill>
                <a:prstClr val="black"/>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id="{B3F12D54-FB9F-4088-953E-5F56808D03B0}"/>
              </a:ext>
            </a:extLst>
          </p:cNvPr>
          <p:cNvSpPr/>
          <p:nvPr/>
        </p:nvSpPr>
        <p:spPr>
          <a:xfrm>
            <a:off x="10497423" y="8458286"/>
            <a:ext cx="3372075" cy="923330"/>
          </a:xfrm>
          <a:prstGeom prst="rect">
            <a:avLst/>
          </a:prstGeom>
          <a:solidFill>
            <a:srgbClr val="C00000"/>
          </a:solidFill>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vi-VN" sz="1800" dirty="0">
                <a:solidFill>
                  <a:schemeClr val="bg1"/>
                </a:solidFill>
                <a:latin typeface="Montserrat" charset="0"/>
                <a:ea typeface="Montserrat" charset="0"/>
                <a:cs typeface="Montserrat" charset="0"/>
              </a:rPr>
              <a:t>MORE ABOUT US</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Montserrat" charset="0"/>
              <a:ea typeface="Montserrat" charset="0"/>
              <a:cs typeface="Montserrat" charset="0"/>
            </a:endParaRPr>
          </a:p>
        </p:txBody>
      </p:sp>
      <p:sp>
        <p:nvSpPr>
          <p:cNvPr id="20" name="Rectangle 19">
            <a:extLst>
              <a:ext uri="{FF2B5EF4-FFF2-40B4-BE49-F238E27FC236}">
                <a16:creationId xmlns:a16="http://schemas.microsoft.com/office/drawing/2014/main" id="{6AE3C97E-E4A4-4CF8-A81B-8EB9974E4EC3}"/>
              </a:ext>
            </a:extLst>
          </p:cNvPr>
          <p:cNvSpPr/>
          <p:nvPr/>
        </p:nvSpPr>
        <p:spPr>
          <a:xfrm>
            <a:off x="8535742" y="1192820"/>
            <a:ext cx="2114137" cy="1985874"/>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ontserrat" charset="0"/>
                <a:ea typeface="Montserrat" charset="0"/>
                <a:cs typeface="Montserrat" charset="0"/>
              </a:rPr>
              <a:t>SERVICES</a:t>
            </a:r>
            <a:endParaRPr lang="en-US" sz="1600" dirty="0">
              <a:latin typeface="Montserrat" charset="0"/>
              <a:ea typeface="Montserrat" charset="0"/>
              <a:cs typeface="Montserrat" charset="0"/>
            </a:endParaRPr>
          </a:p>
          <a:p>
            <a:pPr algn="ctr"/>
            <a:endParaRPr lang="vi-VN" sz="1600" dirty="0">
              <a:latin typeface="Montserrat" charset="0"/>
              <a:ea typeface="Montserrat" charset="0"/>
              <a:cs typeface="Montserrat" charset="0"/>
            </a:endParaRPr>
          </a:p>
          <a:p>
            <a:pPr algn="ctr"/>
            <a:r>
              <a:rPr lang="vi-VN" sz="1600" dirty="0">
                <a:latin typeface="Montserrat" charset="0"/>
                <a:ea typeface="Montserrat" charset="0"/>
                <a:cs typeface="Montserrat" charset="0"/>
              </a:rPr>
              <a:t>PRODUCTS</a:t>
            </a:r>
            <a:endParaRPr lang="en-US" sz="1600" dirty="0">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8F73047C-28C7-48AD-A6D9-89D85F0D6FEB}"/>
              </a:ext>
            </a:extLst>
          </p:cNvPr>
          <p:cNvSpPr txBox="1"/>
          <p:nvPr/>
        </p:nvSpPr>
        <p:spPr>
          <a:xfrm>
            <a:off x="8616848" y="406623"/>
            <a:ext cx="1876044"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WHAT WE DO</a:t>
            </a:r>
          </a:p>
        </p:txBody>
      </p:sp>
      <p:sp>
        <p:nvSpPr>
          <p:cNvPr id="21" name="TextBox 20">
            <a:extLst>
              <a:ext uri="{FF2B5EF4-FFF2-40B4-BE49-F238E27FC236}">
                <a16:creationId xmlns:a16="http://schemas.microsoft.com/office/drawing/2014/main" id="{067520FB-0CC1-47D3-A098-6202EF9F5E18}"/>
              </a:ext>
            </a:extLst>
          </p:cNvPr>
          <p:cNvSpPr txBox="1"/>
          <p:nvPr/>
        </p:nvSpPr>
        <p:spPr>
          <a:xfrm>
            <a:off x="4098606" y="232253"/>
            <a:ext cx="2350551" cy="830997"/>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 </a:t>
            </a:r>
          </a:p>
          <a:p>
            <a:pPr algn="ctr"/>
            <a:r>
              <a:rPr lang="en-US" sz="1600" dirty="0">
                <a:solidFill>
                  <a:schemeClr val="bg1"/>
                </a:solidFill>
                <a:latin typeface="Montserrat" charset="0"/>
                <a:ea typeface="Montserrat" charset="0"/>
                <a:cs typeface="Montserrat" charset="0"/>
              </a:rPr>
              <a:t>MIBRAND </a:t>
            </a:r>
          </a:p>
          <a:p>
            <a:pPr algn="ctr"/>
            <a:r>
              <a:rPr lang="en-US" sz="1600" dirty="0">
                <a:solidFill>
                  <a:schemeClr val="bg1"/>
                </a:solidFill>
                <a:latin typeface="Montserrat" charset="0"/>
                <a:ea typeface="Montserrat" charset="0"/>
                <a:cs typeface="Montserrat" charset="0"/>
              </a:rPr>
              <a:t>VIETNAM</a:t>
            </a:r>
          </a:p>
        </p:txBody>
      </p:sp>
      <p:sp>
        <p:nvSpPr>
          <p:cNvPr id="23" name="TextBox 22">
            <a:extLst>
              <a:ext uri="{FF2B5EF4-FFF2-40B4-BE49-F238E27FC236}">
                <a16:creationId xmlns:a16="http://schemas.microsoft.com/office/drawing/2014/main" id="{F69B7AE8-6FB1-45E3-88FD-930A528E223F}"/>
              </a:ext>
            </a:extLst>
          </p:cNvPr>
          <p:cNvSpPr txBox="1"/>
          <p:nvPr/>
        </p:nvSpPr>
        <p:spPr>
          <a:xfrm>
            <a:off x="6136368" y="418696"/>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id="{84643FC8-3A79-480B-A2FC-F3DF9A6C2277}"/>
              </a:ext>
            </a:extLst>
          </p:cNvPr>
          <p:cNvSpPr/>
          <p:nvPr/>
        </p:nvSpPr>
        <p:spPr>
          <a:xfrm>
            <a:off x="10778977" y="433310"/>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25" name="Rectangle 24">
            <a:extLst>
              <a:ext uri="{FF2B5EF4-FFF2-40B4-BE49-F238E27FC236}">
                <a16:creationId xmlns:a16="http://schemas.microsoft.com/office/drawing/2014/main" id="{4A639ABC-ED58-466E-9EC4-0598E187F336}"/>
              </a:ext>
            </a:extLst>
          </p:cNvPr>
          <p:cNvSpPr/>
          <p:nvPr/>
        </p:nvSpPr>
        <p:spPr>
          <a:xfrm>
            <a:off x="13353441" y="155200"/>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26" name="Rectangle 25">
            <a:extLst>
              <a:ext uri="{FF2B5EF4-FFF2-40B4-BE49-F238E27FC236}">
                <a16:creationId xmlns:a16="http://schemas.microsoft.com/office/drawing/2014/main" id="{B3F12D54-FB9F-4088-953E-5F56808D03B0}"/>
              </a:ext>
            </a:extLst>
          </p:cNvPr>
          <p:cNvSpPr/>
          <p:nvPr/>
        </p:nvSpPr>
        <p:spPr>
          <a:xfrm>
            <a:off x="18568920" y="27132"/>
            <a:ext cx="3755370" cy="1077218"/>
          </a:xfrm>
          <a:prstGeom prst="rect">
            <a:avLst/>
          </a:prstGeom>
          <a:solidFill>
            <a:schemeClr val="bg1">
              <a:lumMod val="50000"/>
            </a:schemeClr>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CONTACT</a:t>
            </a:r>
          </a:p>
          <a:p>
            <a:pPr algn="ctr"/>
            <a:endParaRPr lang="en-US"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 </a:t>
            </a:r>
          </a:p>
        </p:txBody>
      </p:sp>
      <p:sp>
        <p:nvSpPr>
          <p:cNvPr id="27" name="Rectangle 26">
            <a:extLst>
              <a:ext uri="{FF2B5EF4-FFF2-40B4-BE49-F238E27FC236}">
                <a16:creationId xmlns:a16="http://schemas.microsoft.com/office/drawing/2014/main" id="{4A639ABC-ED58-466E-9EC4-0598E187F336}"/>
              </a:ext>
            </a:extLst>
          </p:cNvPr>
          <p:cNvSpPr/>
          <p:nvPr/>
        </p:nvSpPr>
        <p:spPr>
          <a:xfrm>
            <a:off x="15921832" y="406623"/>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3212592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9"/>
          <a:stretch/>
        </p:blipFill>
        <p:spPr>
          <a:xfrm>
            <a:off x="0" y="3088720"/>
            <a:ext cx="24353099" cy="9011131"/>
          </a:xfrm>
          <a:prstGeom prst="rect">
            <a:avLst/>
          </a:prstGeom>
        </p:spPr>
      </p:pic>
      <p:sp>
        <p:nvSpPr>
          <p:cNvPr id="3" name="Rectangle 2">
            <a:extLst>
              <a:ext uri="{FF2B5EF4-FFF2-40B4-BE49-F238E27FC236}">
                <a16:creationId xmlns:a16="http://schemas.microsoft.com/office/drawing/2014/main" id="{70D0C081-FD51-0948-9664-314C5246EA47}"/>
              </a:ext>
            </a:extLst>
          </p:cNvPr>
          <p:cNvSpPr/>
          <p:nvPr/>
        </p:nvSpPr>
        <p:spPr>
          <a:xfrm>
            <a:off x="1830512" y="2117483"/>
            <a:ext cx="20717429"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lumMod val="65000"/>
                  </a:schemeClr>
                </a:solidFill>
                <a:latin typeface="Montserrat" charset="0"/>
                <a:ea typeface="Montserrat" charset="0"/>
                <a:cs typeface="Montserrat" charset="0"/>
              </a:rPr>
              <a:t>Media Ventures Vietnam consists of many companies in the fields of marketing, communications, technology, education ... We unlock the potential and develop the strengths of our customers to help them reach their highest business goals. </a:t>
            </a:r>
          </a:p>
        </p:txBody>
      </p:sp>
      <p:sp>
        <p:nvSpPr>
          <p:cNvPr id="4" name="TextBox 3">
            <a:extLst>
              <a:ext uri="{FF2B5EF4-FFF2-40B4-BE49-F238E27FC236}">
                <a16:creationId xmlns:a16="http://schemas.microsoft.com/office/drawing/2014/main" id="{FCBA7045-3887-6F47-95EC-77CE877E4B82}"/>
              </a:ext>
            </a:extLst>
          </p:cNvPr>
          <p:cNvSpPr txBox="1"/>
          <p:nvPr/>
        </p:nvSpPr>
        <p:spPr>
          <a:xfrm>
            <a:off x="5878483" y="111998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a:latin typeface="Montserrat" charset="0"/>
                <a:ea typeface="Montserrat" charset="0"/>
                <a:cs typeface="Montserrat" charset="0"/>
              </a:rPr>
              <a:t>Members of MVV Group</a:t>
            </a:r>
            <a:endParaRPr lang="en-US" sz="5599" dirty="0">
              <a:latin typeface="Montserrat" charset="0"/>
              <a:ea typeface="Montserrat" charset="0"/>
              <a:cs typeface="Montserrat" charset="0"/>
            </a:endParaRPr>
          </a:p>
        </p:txBody>
      </p:sp>
      <p:sp>
        <p:nvSpPr>
          <p:cNvPr id="9" name="Rectangle 8"/>
          <p:cNvSpPr/>
          <p:nvPr/>
        </p:nvSpPr>
        <p:spPr>
          <a:xfrm>
            <a:off x="6962228" y="4688612"/>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63DC0E-80AA-4729-8879-85E60623B263}"/>
              </a:ext>
            </a:extLst>
          </p:cNvPr>
          <p:cNvPicPr>
            <a:picLocks noChangeAspect="1"/>
          </p:cNvPicPr>
          <p:nvPr/>
        </p:nvPicPr>
        <p:blipFill rotWithShape="1">
          <a:blip r:embed="rId4"/>
          <a:srcRect t="3223" b="2550"/>
          <a:stretch/>
        </p:blipFill>
        <p:spPr>
          <a:xfrm>
            <a:off x="8237899" y="5420453"/>
            <a:ext cx="2430185" cy="2130381"/>
          </a:xfrm>
          <a:prstGeom prst="rect">
            <a:avLst/>
          </a:prstGeom>
          <a:noFill/>
        </p:spPr>
      </p:pic>
      <p:sp>
        <p:nvSpPr>
          <p:cNvPr id="10" name="Rectangle 9"/>
          <p:cNvSpPr/>
          <p:nvPr/>
        </p:nvSpPr>
        <p:spPr>
          <a:xfrm>
            <a:off x="12273494" y="4688612"/>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584760" y="4688612"/>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C628A9-EBBD-4535-958B-EFAD2F169F84}"/>
              </a:ext>
            </a:extLst>
          </p:cNvPr>
          <p:cNvPicPr>
            <a:picLocks noChangeAspect="1"/>
          </p:cNvPicPr>
          <p:nvPr/>
        </p:nvPicPr>
        <p:blipFill rotWithShape="1">
          <a:blip r:embed="rId5"/>
          <a:srcRect l="4231" t="4712" r="3675" b="33490"/>
          <a:stretch/>
        </p:blipFill>
        <p:spPr>
          <a:xfrm>
            <a:off x="12641364" y="5973492"/>
            <a:ext cx="4189228" cy="1139915"/>
          </a:xfrm>
          <a:prstGeom prst="rect">
            <a:avLst/>
          </a:prstGeom>
          <a:noFill/>
        </p:spPr>
      </p:pic>
      <p:pic>
        <p:nvPicPr>
          <p:cNvPr id="7" name="Picture 6">
            <a:extLst>
              <a:ext uri="{FF2B5EF4-FFF2-40B4-BE49-F238E27FC236}">
                <a16:creationId xmlns:a16="http://schemas.microsoft.com/office/drawing/2014/main" id="{26142848-4EBB-446A-AEE6-DD6AD337103E}"/>
              </a:ext>
            </a:extLst>
          </p:cNvPr>
          <p:cNvPicPr>
            <a:picLocks noChangeAspect="1"/>
          </p:cNvPicPr>
          <p:nvPr/>
        </p:nvPicPr>
        <p:blipFill rotWithShape="1">
          <a:blip r:embed="rId6"/>
          <a:srcRect l="12888" t="24822" r="13273" b="39844"/>
          <a:stretch/>
        </p:blipFill>
        <p:spPr>
          <a:xfrm>
            <a:off x="18158076" y="6026880"/>
            <a:ext cx="3778338" cy="1033140"/>
          </a:xfrm>
          <a:prstGeom prst="rect">
            <a:avLst/>
          </a:prstGeom>
          <a:noFill/>
        </p:spPr>
      </p:pic>
      <p:sp>
        <p:nvSpPr>
          <p:cNvPr id="12" name="Rectangle 11"/>
          <p:cNvSpPr/>
          <p:nvPr/>
        </p:nvSpPr>
        <p:spPr>
          <a:xfrm>
            <a:off x="17584760" y="8394231"/>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273493" y="8394231"/>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62228" y="8394231"/>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16148" y="8394231"/>
            <a:ext cx="4954577"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E066D96-A1D8-4A07-9240-3A658A99F0DC}"/>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794307" y="9220876"/>
            <a:ext cx="3260811" cy="1842657"/>
          </a:xfrm>
          <a:prstGeom prst="rect">
            <a:avLst/>
          </a:prstGeom>
        </p:spPr>
      </p:pic>
      <p:pic>
        <p:nvPicPr>
          <p:cNvPr id="17" name="Picture 16" descr="Hình ảnh có liên quan">
            <a:extLst>
              <a:ext uri="{FF2B5EF4-FFF2-40B4-BE49-F238E27FC236}">
                <a16:creationId xmlns:a16="http://schemas.microsoft.com/office/drawing/2014/main" id="{1FCA03C1-85E6-47DD-997C-8B21001F79E6}"/>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591216" y="8635872"/>
            <a:ext cx="3004439" cy="30126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Kết quả hình ảnh cho mvv coaching">
            <a:extLst>
              <a:ext uri="{FF2B5EF4-FFF2-40B4-BE49-F238E27FC236}">
                <a16:creationId xmlns:a16="http://schemas.microsoft.com/office/drawing/2014/main" id="{0ABCF211-1056-4C51-9915-1303EBE4A400}"/>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350591" y="8853410"/>
            <a:ext cx="2770773" cy="2577587"/>
          </a:xfrm>
          <a:prstGeom prst="rect">
            <a:avLst/>
          </a:prstGeom>
          <a:solidFill>
            <a:schemeClr val="bg1"/>
          </a:solidFill>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58451" y="8853410"/>
            <a:ext cx="2577587" cy="2577587"/>
          </a:xfrm>
          <a:prstGeom prst="rect">
            <a:avLst/>
          </a:prstGeom>
        </p:spPr>
      </p:pic>
      <p:sp>
        <p:nvSpPr>
          <p:cNvPr id="21" name="Rectangle 20"/>
          <p:cNvSpPr/>
          <p:nvPr/>
        </p:nvSpPr>
        <p:spPr>
          <a:xfrm>
            <a:off x="1275908" y="4688611"/>
            <a:ext cx="5265212" cy="368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175443-57A4-46D5-9F8E-7F162883B326}"/>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206365" y="5884346"/>
            <a:ext cx="3773237" cy="1175674"/>
          </a:xfrm>
          <a:prstGeom prst="rect">
            <a:avLst/>
          </a:prstGeom>
          <a:solidFill>
            <a:schemeClr val="bg1"/>
          </a:solidFill>
        </p:spPr>
      </p:pic>
      <p:sp>
        <p:nvSpPr>
          <p:cNvPr id="20" name="Rectangle 19"/>
          <p:cNvSpPr/>
          <p:nvPr/>
        </p:nvSpPr>
        <p:spPr>
          <a:xfrm>
            <a:off x="1761360" y="4894865"/>
            <a:ext cx="4809365" cy="2862322"/>
          </a:xfrm>
          <a:prstGeom prst="rect">
            <a:avLst/>
          </a:prstGeom>
          <a:solidFill>
            <a:schemeClr val="tx1">
              <a:alpha val="70000"/>
            </a:schemeClr>
          </a:solidFill>
        </p:spPr>
        <p:txBody>
          <a:bodyPr wrap="square">
            <a:spAutoFit/>
          </a:bodyPr>
          <a:lstStyle/>
          <a:p>
            <a:pPr algn="ctr"/>
            <a:r>
              <a:rPr lang="vi-VN" sz="2000" dirty="0">
                <a:solidFill>
                  <a:schemeClr val="bg1"/>
                </a:solidFill>
                <a:latin typeface="Montserrat" charset="0"/>
                <a:ea typeface="Montserrat" charset="0"/>
                <a:cs typeface="Montserrat" charset="0"/>
              </a:rPr>
              <a:t> </a:t>
            </a:r>
          </a:p>
          <a:p>
            <a:pPr algn="ctr"/>
            <a:endParaRPr lang="vi-VN" sz="2000" dirty="0">
              <a:solidFill>
                <a:schemeClr val="bg1"/>
              </a:solidFill>
              <a:latin typeface="Montserrat" charset="0"/>
              <a:ea typeface="Montserrat" charset="0"/>
              <a:cs typeface="Montserrat" charset="0"/>
            </a:endParaRPr>
          </a:p>
          <a:p>
            <a:pPr algn="ctr"/>
            <a:endParaRPr lang="vi-VN" sz="2000" dirty="0">
              <a:solidFill>
                <a:schemeClr val="bg1"/>
              </a:solidFill>
              <a:latin typeface="Montserrat" charset="0"/>
              <a:ea typeface="Montserrat" charset="0"/>
              <a:cs typeface="Montserrat" charset="0"/>
            </a:endParaRPr>
          </a:p>
          <a:p>
            <a:pPr algn="ctr"/>
            <a:r>
              <a:rPr lang="vi-VN" sz="2000" dirty="0">
                <a:solidFill>
                  <a:schemeClr val="bg1"/>
                </a:solidFill>
                <a:latin typeface="Montserrat" charset="0"/>
                <a:ea typeface="Montserrat" charset="0"/>
                <a:cs typeface="Montserrat" charset="0"/>
              </a:rPr>
              <a:t>Công ty Cổ phần Mibrand Việt Nam</a:t>
            </a:r>
          </a:p>
          <a:p>
            <a:pPr algn="ctr"/>
            <a:r>
              <a:rPr lang="vi-VN" sz="4400" dirty="0">
                <a:solidFill>
                  <a:schemeClr val="bg1"/>
                </a:solidFill>
                <a:latin typeface="Montserrat" charset="0"/>
                <a:ea typeface="Montserrat" charset="0"/>
                <a:cs typeface="Montserrat" charset="0"/>
              </a:rPr>
              <a:t>...</a:t>
            </a:r>
          </a:p>
          <a:p>
            <a:pPr algn="ctr"/>
            <a:endParaRPr lang="vi-VN" sz="2800" dirty="0">
              <a:solidFill>
                <a:schemeClr val="bg1"/>
              </a:solidFill>
              <a:latin typeface="Montserrat" charset="0"/>
              <a:ea typeface="Montserrat" charset="0"/>
              <a:cs typeface="Montserrat" charset="0"/>
            </a:endParaRPr>
          </a:p>
          <a:p>
            <a:pPr algn="ctr"/>
            <a:endParaRPr lang="vi-VN" sz="28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52224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4807"/>
          <a:stretch/>
        </p:blipFill>
        <p:spPr>
          <a:xfrm>
            <a:off x="18097568" y="8589054"/>
            <a:ext cx="2289821" cy="2538481"/>
          </a:xfrm>
          <a:prstGeom prst="rect">
            <a:avLst/>
          </a:prstGeom>
        </p:spPr>
      </p:pic>
      <p:sp>
        <p:nvSpPr>
          <p:cNvPr id="18" name="TextBox 17"/>
          <p:cNvSpPr txBox="1"/>
          <p:nvPr/>
        </p:nvSpPr>
        <p:spPr>
          <a:xfrm>
            <a:off x="3810410" y="6889464"/>
            <a:ext cx="2952732"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Lại Tiến Mạnh</a:t>
            </a:r>
            <a:endParaRPr lang="en-US" sz="2500" b="1" dirty="0">
              <a:latin typeface="Montserrat" charset="0"/>
              <a:ea typeface="Montserrat" charset="0"/>
              <a:cs typeface="Montserrat" charset="0"/>
            </a:endParaRPr>
          </a:p>
        </p:txBody>
      </p:sp>
      <p:sp>
        <p:nvSpPr>
          <p:cNvPr id="19" name="TextBox 18"/>
          <p:cNvSpPr txBox="1"/>
          <p:nvPr/>
        </p:nvSpPr>
        <p:spPr>
          <a:xfrm>
            <a:off x="4027616" y="7345366"/>
            <a:ext cx="2518318"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Mibrand</a:t>
            </a:r>
            <a:endParaRPr lang="en-US" sz="2000" dirty="0">
              <a:latin typeface="Montserrat" charset="0"/>
              <a:ea typeface="Montserrat" charset="0"/>
              <a:cs typeface="Montserrat" charset="0"/>
            </a:endParaRPr>
          </a:p>
        </p:txBody>
      </p:sp>
      <p:sp>
        <p:nvSpPr>
          <p:cNvPr id="20" name="TextBox 19"/>
          <p:cNvSpPr txBox="1"/>
          <p:nvPr/>
        </p:nvSpPr>
        <p:spPr>
          <a:xfrm>
            <a:off x="8421162" y="11299370"/>
            <a:ext cx="2789226" cy="474489"/>
          </a:xfrm>
          <a:prstGeom prst="rect">
            <a:avLst/>
          </a:prstGeom>
          <a:noFill/>
        </p:spPr>
        <p:txBody>
          <a:bodyPr wrap="none" lIns="0" tIns="0" rIns="0" bIns="0" rtlCol="0">
            <a:spAutoFit/>
          </a:bodyPr>
          <a:lstStyle/>
          <a:p>
            <a:pPr algn="ctr">
              <a:lnSpc>
                <a:spcPts val="3733"/>
              </a:lnSpc>
              <a:spcAft>
                <a:spcPts val="3199"/>
              </a:spcAft>
            </a:pPr>
            <a:r>
              <a:rPr lang="vi-VN" sz="2500" b="1" dirty="0">
                <a:latin typeface="Montserrat" charset="0"/>
                <a:ea typeface="Montserrat" charset="0"/>
                <a:cs typeface="Montserrat" charset="0"/>
              </a:rPr>
              <a:t>Mr. Lê Quang Vũ</a:t>
            </a:r>
            <a:endParaRPr lang="en-US" sz="2500" b="1" dirty="0">
              <a:latin typeface="Montserrat" charset="0"/>
              <a:ea typeface="Montserrat" charset="0"/>
              <a:cs typeface="Montserrat" charset="0"/>
            </a:endParaRPr>
          </a:p>
        </p:txBody>
      </p:sp>
      <p:sp>
        <p:nvSpPr>
          <p:cNvPr id="21" name="TextBox 20"/>
          <p:cNvSpPr txBox="1"/>
          <p:nvPr/>
        </p:nvSpPr>
        <p:spPr>
          <a:xfrm>
            <a:off x="8678444" y="11755272"/>
            <a:ext cx="2274662"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BlueC</a:t>
            </a:r>
            <a:endParaRPr lang="en-US" sz="2000" dirty="0">
              <a:latin typeface="Montserrat" charset="0"/>
              <a:ea typeface="Montserrat" charset="0"/>
              <a:cs typeface="Montserrat" charset="0"/>
            </a:endParaRPr>
          </a:p>
        </p:txBody>
      </p:sp>
      <p:sp>
        <p:nvSpPr>
          <p:cNvPr id="22" name="TextBox 21"/>
          <p:cNvSpPr txBox="1"/>
          <p:nvPr/>
        </p:nvSpPr>
        <p:spPr>
          <a:xfrm>
            <a:off x="3593536" y="11299370"/>
            <a:ext cx="3510576"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Nguyễn Tiến Huy</a:t>
            </a:r>
            <a:endParaRPr lang="en-US" sz="2500" b="1" dirty="0">
              <a:latin typeface="Montserrat" charset="0"/>
              <a:ea typeface="Montserrat" charset="0"/>
              <a:cs typeface="Montserrat" charset="0"/>
            </a:endParaRPr>
          </a:p>
        </p:txBody>
      </p:sp>
      <p:sp>
        <p:nvSpPr>
          <p:cNvPr id="23" name="TextBox 22"/>
          <p:cNvSpPr txBox="1"/>
          <p:nvPr/>
        </p:nvSpPr>
        <p:spPr>
          <a:xfrm>
            <a:off x="3588008" y="11755272"/>
            <a:ext cx="3412794"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Digipencil MVV</a:t>
            </a:r>
            <a:endParaRPr lang="en-US" sz="2000" dirty="0">
              <a:latin typeface="Montserrat" charset="0"/>
              <a:ea typeface="Montserrat" charset="0"/>
              <a:cs typeface="Montserrat" charset="0"/>
            </a:endParaRPr>
          </a:p>
        </p:txBody>
      </p:sp>
      <p:sp>
        <p:nvSpPr>
          <p:cNvPr id="24" name="TextBox 23"/>
          <p:cNvSpPr txBox="1"/>
          <p:nvPr/>
        </p:nvSpPr>
        <p:spPr>
          <a:xfrm>
            <a:off x="7979021" y="6889464"/>
            <a:ext cx="3972242" cy="474489"/>
          </a:xfrm>
          <a:prstGeom prst="rect">
            <a:avLst/>
          </a:prstGeom>
          <a:noFill/>
        </p:spPr>
        <p:txBody>
          <a:bodyPr wrap="none" lIns="0" tIns="0" rIns="0" bIns="0" rtlCol="0">
            <a:spAutoFit/>
          </a:bodyPr>
          <a:lstStyle/>
          <a:p>
            <a:pPr algn="ctr">
              <a:lnSpc>
                <a:spcPts val="3733"/>
              </a:lnSpc>
              <a:spcAft>
                <a:spcPts val="3199"/>
              </a:spcAft>
            </a:pPr>
            <a:r>
              <a:rPr lang="vi-VN" sz="2500" b="1" dirty="0">
                <a:latin typeface="Montserrat" charset="0"/>
                <a:ea typeface="Montserrat" charset="0"/>
                <a:cs typeface="Montserrat" charset="0"/>
              </a:rPr>
              <a:t>Ms. Hoàng Chi Phương</a:t>
            </a:r>
            <a:endParaRPr lang="en-US" sz="2500" b="1" dirty="0">
              <a:latin typeface="Montserrat" charset="0"/>
              <a:ea typeface="Montserrat" charset="0"/>
              <a:cs typeface="Montserrat" charset="0"/>
            </a:endParaRPr>
          </a:p>
        </p:txBody>
      </p:sp>
      <p:sp>
        <p:nvSpPr>
          <p:cNvPr id="25" name="TextBox 24"/>
          <p:cNvSpPr txBox="1"/>
          <p:nvPr/>
        </p:nvSpPr>
        <p:spPr>
          <a:xfrm>
            <a:off x="8660295" y="7345366"/>
            <a:ext cx="2609690"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MVV SnP</a:t>
            </a:r>
            <a:endParaRPr lang="en-US" sz="2000" dirty="0">
              <a:latin typeface="Montserrat" charset="0"/>
              <a:ea typeface="Montserrat" charset="0"/>
              <a:cs typeface="Montserrat" charset="0"/>
            </a:endParaRPr>
          </a:p>
        </p:txBody>
      </p:sp>
      <p:sp>
        <p:nvSpPr>
          <p:cNvPr id="26" name="TextBox 25"/>
          <p:cNvSpPr txBox="1"/>
          <p:nvPr/>
        </p:nvSpPr>
        <p:spPr>
          <a:xfrm>
            <a:off x="13143824" y="11299370"/>
            <a:ext cx="2954335"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Bùi Đức Quân</a:t>
            </a:r>
            <a:endParaRPr lang="en-US" sz="2500" b="1" dirty="0">
              <a:latin typeface="Montserrat" charset="0"/>
              <a:ea typeface="Montserrat" charset="0"/>
              <a:cs typeface="Montserrat" charset="0"/>
            </a:endParaRPr>
          </a:p>
        </p:txBody>
      </p:sp>
      <p:sp>
        <p:nvSpPr>
          <p:cNvPr id="27" name="TextBox 26"/>
          <p:cNvSpPr txBox="1"/>
          <p:nvPr/>
        </p:nvSpPr>
        <p:spPr>
          <a:xfrm>
            <a:off x="12959479" y="11755272"/>
            <a:ext cx="3323026"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MVV Academy</a:t>
            </a:r>
            <a:endParaRPr lang="en-US" sz="2000" dirty="0">
              <a:latin typeface="Montserrat" charset="0"/>
              <a:ea typeface="Montserrat" charset="0"/>
              <a:cs typeface="Montserrat" charset="0"/>
            </a:endParaRPr>
          </a:p>
        </p:txBody>
      </p:sp>
      <p:sp>
        <p:nvSpPr>
          <p:cNvPr id="28" name="Rectangle 27"/>
          <p:cNvSpPr/>
          <p:nvPr/>
        </p:nvSpPr>
        <p:spPr>
          <a:xfrm>
            <a:off x="14055330"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29" name="Rectangle 28"/>
          <p:cNvSpPr/>
          <p:nvPr/>
        </p:nvSpPr>
        <p:spPr>
          <a:xfrm>
            <a:off x="4797887"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0" name="Rectangle 29"/>
          <p:cNvSpPr/>
          <p:nvPr/>
        </p:nvSpPr>
        <p:spPr>
          <a:xfrm>
            <a:off x="9272141"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1" name="Rectangle 30"/>
          <p:cNvSpPr/>
          <p:nvPr/>
        </p:nvSpPr>
        <p:spPr>
          <a:xfrm>
            <a:off x="4754896" y="7955168"/>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2" name="Rectangle 31"/>
          <p:cNvSpPr/>
          <p:nvPr/>
        </p:nvSpPr>
        <p:spPr>
          <a:xfrm>
            <a:off x="9402336" y="7955168"/>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3" name="TextBox 32"/>
          <p:cNvSpPr txBox="1"/>
          <p:nvPr/>
        </p:nvSpPr>
        <p:spPr>
          <a:xfrm>
            <a:off x="12911577" y="6889464"/>
            <a:ext cx="3425617"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Ms. Phạm Hồng Ánh</a:t>
            </a:r>
            <a:endParaRPr lang="en-US" sz="2500" b="1" dirty="0">
              <a:latin typeface="Montserrat" charset="0"/>
              <a:ea typeface="Montserrat" charset="0"/>
              <a:cs typeface="Montserrat" charset="0"/>
            </a:endParaRPr>
          </a:p>
        </p:txBody>
      </p:sp>
      <p:sp>
        <p:nvSpPr>
          <p:cNvPr id="34" name="TextBox 33"/>
          <p:cNvSpPr txBox="1"/>
          <p:nvPr/>
        </p:nvSpPr>
        <p:spPr>
          <a:xfrm>
            <a:off x="12857074" y="7345366"/>
            <a:ext cx="3534622"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Blue Production</a:t>
            </a:r>
            <a:endParaRPr lang="en-US" sz="2000" dirty="0">
              <a:latin typeface="Montserrat" charset="0"/>
              <a:ea typeface="Montserrat" charset="0"/>
              <a:cs typeface="Montserrat" charset="0"/>
            </a:endParaRPr>
          </a:p>
        </p:txBody>
      </p:sp>
      <p:sp>
        <p:nvSpPr>
          <p:cNvPr id="35" name="Rectangle 34"/>
          <p:cNvSpPr/>
          <p:nvPr/>
        </p:nvSpPr>
        <p:spPr>
          <a:xfrm>
            <a:off x="14058725" y="7955168"/>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pic>
        <p:nvPicPr>
          <p:cNvPr id="36" name="Picture 2" descr="https://fbcdn-sphotos-d-a.akamaihd.net/hphotos-ak-frc3/t31.0-8/s960x960/1052644_10151666569469477_1993115439_o.jpg">
            <a:extLst>
              <a:ext uri="{FF2B5EF4-FFF2-40B4-BE49-F238E27FC236}">
                <a16:creationId xmlns:a16="http://schemas.microsoft.com/office/drawing/2014/main" id="{9A07B9F5-8F73-45D6-96C8-861D87E88C7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8861" r="7636"/>
          <a:stretch/>
        </p:blipFill>
        <p:spPr bwMode="auto">
          <a:xfrm>
            <a:off x="4228582" y="4179149"/>
            <a:ext cx="2212079" cy="25493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http://bluec.vn/wp-content/uploads/2014/06/10374972_244630275731181_5675513997793836960_n1-300x300.png">
            <a:extLst>
              <a:ext uri="{FF2B5EF4-FFF2-40B4-BE49-F238E27FC236}">
                <a16:creationId xmlns:a16="http://schemas.microsoft.com/office/drawing/2014/main" id="{422B4996-4686-4AA2-96C9-21BD2E75CCD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6347" r="5340"/>
          <a:stretch/>
        </p:blipFill>
        <p:spPr bwMode="auto">
          <a:xfrm>
            <a:off x="8712216" y="8589054"/>
            <a:ext cx="2207116" cy="25493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Giang vien khoa Digital Marketing Sage Nguyen Tien Huy">
            <a:extLst>
              <a:ext uri="{FF2B5EF4-FFF2-40B4-BE49-F238E27FC236}">
                <a16:creationId xmlns:a16="http://schemas.microsoft.com/office/drawing/2014/main" id="{D8C9DE2D-B7DF-4F80-BF80-E222839AABA6}"/>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1092" t="-1" r="1747" b="293"/>
          <a:stretch/>
        </p:blipFill>
        <p:spPr bwMode="auto">
          <a:xfrm>
            <a:off x="4204920" y="8589054"/>
            <a:ext cx="2215950" cy="25493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10">
            <a:extLst>
              <a:ext uri="{FF2B5EF4-FFF2-40B4-BE49-F238E27FC236}">
                <a16:creationId xmlns:a16="http://schemas.microsoft.com/office/drawing/2014/main" id="{FD0B80E7-AD1C-49B4-8FCC-6DE0353568A3}"/>
              </a:ext>
            </a:extLst>
          </p:cNvPr>
          <p:cNvPicPr>
            <a:picLocks noChangeAspect="1" noChangeArrowheads="1"/>
          </p:cNvPicPr>
          <p:nvPr/>
        </p:nvPicPr>
        <p:blipFill>
          <a:blip r:embed="rId6" cstate="email">
            <a:grayscl/>
          </a:blip>
          <a:srcRect/>
          <a:stretch>
            <a:fillRect/>
          </a:stretch>
        </p:blipFill>
        <p:spPr bwMode="auto">
          <a:xfrm>
            <a:off x="8833025" y="4179148"/>
            <a:ext cx="2202274" cy="2549355"/>
          </a:xfrm>
          <a:prstGeom prst="rect">
            <a:avLst/>
          </a:prstGeom>
          <a:ln>
            <a:noFill/>
          </a:ln>
          <a:effectLst>
            <a:softEdge rad="112500"/>
          </a:effectLst>
        </p:spPr>
      </p:pic>
      <p:pic>
        <p:nvPicPr>
          <p:cNvPr id="40" name="Picture 39">
            <a:extLst>
              <a:ext uri="{FF2B5EF4-FFF2-40B4-BE49-F238E27FC236}">
                <a16:creationId xmlns:a16="http://schemas.microsoft.com/office/drawing/2014/main" id="{2E08F194-2776-49FF-867B-779C721D3AFE}"/>
              </a:ext>
            </a:extLst>
          </p:cNvPr>
          <p:cNvPicPr>
            <a:picLocks noChangeAspect="1"/>
          </p:cNvPicPr>
          <p:nvPr/>
        </p:nvPicPr>
        <p:blipFill rotWithShape="1">
          <a:blip r:embed="rId7"/>
          <a:srcRect l="5910" t="9588" r="9642" b="4790"/>
          <a:stretch/>
        </p:blipFill>
        <p:spPr>
          <a:xfrm>
            <a:off x="13472041" y="8589054"/>
            <a:ext cx="2297896" cy="2549355"/>
          </a:xfrm>
          <a:prstGeom prst="rect">
            <a:avLst/>
          </a:prstGeom>
        </p:spPr>
      </p:pic>
      <p:pic>
        <p:nvPicPr>
          <p:cNvPr id="41" name="Picture 40">
            <a:extLst>
              <a:ext uri="{FF2B5EF4-FFF2-40B4-BE49-F238E27FC236}">
                <a16:creationId xmlns:a16="http://schemas.microsoft.com/office/drawing/2014/main" id="{7A26B1E7-3C45-4017-B5C9-4229A1317C37}"/>
              </a:ext>
            </a:extLst>
          </p:cNvPr>
          <p:cNvPicPr>
            <a:picLocks noChangeAspect="1"/>
          </p:cNvPicPr>
          <p:nvPr/>
        </p:nvPicPr>
        <p:blipFill rotWithShape="1">
          <a:blip r:embed="rId8"/>
          <a:srcRect l="17182" r="24480"/>
          <a:stretch/>
        </p:blipFill>
        <p:spPr>
          <a:xfrm>
            <a:off x="13490802" y="4179148"/>
            <a:ext cx="2199498" cy="2549355"/>
          </a:xfrm>
          <a:prstGeom prst="rect">
            <a:avLst/>
          </a:prstGeom>
        </p:spPr>
      </p:pic>
      <p:sp>
        <p:nvSpPr>
          <p:cNvPr id="42" name="TextBox 41"/>
          <p:cNvSpPr txBox="1"/>
          <p:nvPr/>
        </p:nvSpPr>
        <p:spPr>
          <a:xfrm>
            <a:off x="16934443" y="6869085"/>
            <a:ext cx="4558940"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Nguyễn Thạch Nguyên</a:t>
            </a:r>
            <a:endParaRPr lang="en-US" sz="2500" b="1" dirty="0">
              <a:latin typeface="Montserrat" charset="0"/>
              <a:ea typeface="Montserrat" charset="0"/>
              <a:cs typeface="Montserrat" charset="0"/>
            </a:endParaRPr>
          </a:p>
        </p:txBody>
      </p:sp>
      <p:sp>
        <p:nvSpPr>
          <p:cNvPr id="43" name="TextBox 42"/>
          <p:cNvSpPr txBox="1"/>
          <p:nvPr/>
        </p:nvSpPr>
        <p:spPr>
          <a:xfrm>
            <a:off x="18083797" y="7324987"/>
            <a:ext cx="2260234"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BOND</a:t>
            </a:r>
            <a:endParaRPr lang="en-US" sz="2000" dirty="0">
              <a:latin typeface="Montserrat" charset="0"/>
              <a:ea typeface="Montserrat" charset="0"/>
              <a:cs typeface="Montserrat" charset="0"/>
            </a:endParaRPr>
          </a:p>
        </p:txBody>
      </p:sp>
      <p:sp>
        <p:nvSpPr>
          <p:cNvPr id="44" name="Rectangle 43"/>
          <p:cNvSpPr/>
          <p:nvPr/>
        </p:nvSpPr>
        <p:spPr>
          <a:xfrm>
            <a:off x="18648253" y="7934789"/>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pic>
        <p:nvPicPr>
          <p:cNvPr id="46" name="Picture 45">
            <a:extLst>
              <a:ext uri="{FF2B5EF4-FFF2-40B4-BE49-F238E27FC236}">
                <a16:creationId xmlns:a16="http://schemas.microsoft.com/office/drawing/2014/main" id="{5C12A64E-C223-46B8-869F-32ABEA5FD3DB}"/>
              </a:ext>
            </a:extLst>
          </p:cNvPr>
          <p:cNvPicPr>
            <a:picLocks noChangeAspect="1"/>
          </p:cNvPicPr>
          <p:nvPr/>
        </p:nvPicPr>
        <p:blipFill rotWithShape="1">
          <a:blip r:embed="rId9"/>
          <a:srcRect l="25714" r="7432"/>
          <a:stretch/>
        </p:blipFill>
        <p:spPr>
          <a:xfrm>
            <a:off x="18117447" y="4174542"/>
            <a:ext cx="2129312" cy="2517808"/>
          </a:xfrm>
          <a:prstGeom prst="rect">
            <a:avLst/>
          </a:prstGeom>
        </p:spPr>
      </p:pic>
      <p:sp>
        <p:nvSpPr>
          <p:cNvPr id="51" name="TextBox 50">
            <a:extLst>
              <a:ext uri="{FF2B5EF4-FFF2-40B4-BE49-F238E27FC236}">
                <a16:creationId xmlns:a16="http://schemas.microsoft.com/office/drawing/2014/main" id="{FCBA7045-3887-6F47-95EC-77CE877E4B82}"/>
              </a:ext>
            </a:extLst>
          </p:cNvPr>
          <p:cNvSpPr txBox="1"/>
          <p:nvPr/>
        </p:nvSpPr>
        <p:spPr>
          <a:xfrm>
            <a:off x="5878483" y="111998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a:latin typeface="Montserrat" charset="0"/>
                <a:ea typeface="Montserrat" charset="0"/>
                <a:cs typeface="Montserrat" charset="0"/>
              </a:rPr>
              <a:t>MVV Group’s Leader</a:t>
            </a:r>
            <a:endParaRPr lang="en-US" sz="5599" dirty="0">
              <a:latin typeface="Montserrat" charset="0"/>
              <a:ea typeface="Montserrat" charset="0"/>
              <a:cs typeface="Montserrat" charset="0"/>
            </a:endParaRPr>
          </a:p>
        </p:txBody>
      </p:sp>
      <p:sp>
        <p:nvSpPr>
          <p:cNvPr id="52" name="TextBox 51"/>
          <p:cNvSpPr txBox="1"/>
          <p:nvPr/>
        </p:nvSpPr>
        <p:spPr>
          <a:xfrm>
            <a:off x="17883968" y="11299370"/>
            <a:ext cx="2725106"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Lê Minh Đức</a:t>
            </a:r>
            <a:endParaRPr lang="en-US" sz="2500" b="1" dirty="0">
              <a:latin typeface="Montserrat" charset="0"/>
              <a:ea typeface="Montserrat" charset="0"/>
              <a:cs typeface="Montserrat" charset="0"/>
            </a:endParaRPr>
          </a:p>
        </p:txBody>
      </p:sp>
      <p:sp>
        <p:nvSpPr>
          <p:cNvPr id="53" name="TextBox 52"/>
          <p:cNvSpPr txBox="1"/>
          <p:nvPr/>
        </p:nvSpPr>
        <p:spPr>
          <a:xfrm>
            <a:off x="17980948" y="11755272"/>
            <a:ext cx="2531142"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DigiMed</a:t>
            </a:r>
            <a:endParaRPr lang="en-US" sz="2000" dirty="0">
              <a:latin typeface="Montserrat" charset="0"/>
              <a:ea typeface="Montserrat" charset="0"/>
              <a:cs typeface="Montserrat" charset="0"/>
            </a:endParaRPr>
          </a:p>
        </p:txBody>
      </p:sp>
      <p:sp>
        <p:nvSpPr>
          <p:cNvPr id="54" name="Rectangle 53"/>
          <p:cNvSpPr/>
          <p:nvPr/>
        </p:nvSpPr>
        <p:spPr>
          <a:xfrm>
            <a:off x="18680858"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Tree>
    <p:extLst>
      <p:ext uri="{BB962C8B-B14F-4D97-AF65-F5344CB8AC3E}">
        <p14:creationId xmlns:p14="http://schemas.microsoft.com/office/powerpoint/2010/main" val="618609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90" y="894276"/>
            <a:ext cx="11452418" cy="7633036"/>
          </a:xfrm>
          <a:prstGeom prst="rect">
            <a:avLst/>
          </a:prstGeom>
        </p:spPr>
      </p:pic>
      <p:sp>
        <p:nvSpPr>
          <p:cNvPr id="3" name="Rectangle 2"/>
          <p:cNvSpPr/>
          <p:nvPr/>
        </p:nvSpPr>
        <p:spPr>
          <a:xfrm>
            <a:off x="1033290" y="9877121"/>
            <a:ext cx="11452418" cy="2122953"/>
          </a:xfrm>
          <a:prstGeom prst="rect">
            <a:avLst/>
          </a:prstGeom>
        </p:spPr>
        <p:txBody>
          <a:bodyPr wrap="square">
            <a:spAutoFit/>
          </a:bodyPr>
          <a:lstStyle/>
          <a:p>
            <a:pPr marL="12700" marR="5080" algn="just">
              <a:lnSpc>
                <a:spcPct val="150000"/>
              </a:lnSpc>
            </a:pPr>
            <a:r>
              <a:rPr lang="en-US" sz="1800" spc="5" dirty="0">
                <a:latin typeface="Montserrat" charset="0"/>
                <a:ea typeface="Montserrat" charset="0"/>
                <a:cs typeface="Montserrat" charset="0"/>
              </a:rPr>
              <a:t>Formerly known as T &amp; A Communication - one of the first media consulting firms in Vietnam, MVV SNP is the core unit of MVV Group, with the mission of building and strategic planning. MVV </a:t>
            </a:r>
            <a:r>
              <a:rPr lang="en-US" sz="1800" spc="5" dirty="0" err="1">
                <a:latin typeface="Montserrat" charset="0"/>
                <a:ea typeface="Montserrat" charset="0"/>
                <a:cs typeface="Montserrat" charset="0"/>
              </a:rPr>
              <a:t>SnP</a:t>
            </a:r>
            <a:r>
              <a:rPr lang="en-US" sz="1800" spc="5" dirty="0">
                <a:latin typeface="Montserrat" charset="0"/>
                <a:ea typeface="Montserrat" charset="0"/>
                <a:cs typeface="Montserrat" charset="0"/>
              </a:rPr>
              <a:t> identifies customer requirements, develops communication strategies, compatible action plans, and coordinates with other member companies to ensure your brand is constantly evolving., thereby promoting return on investment.</a:t>
            </a:r>
          </a:p>
        </p:txBody>
      </p:sp>
      <p:pic>
        <p:nvPicPr>
          <p:cNvPr id="5" name="Picture 10">
            <a:extLst>
              <a:ext uri="{FF2B5EF4-FFF2-40B4-BE49-F238E27FC236}">
                <a16:creationId xmlns:a16="http://schemas.microsoft.com/office/drawing/2014/main" id="{FD0B80E7-AD1C-49B4-8FCC-6DE0353568A3}"/>
              </a:ext>
            </a:extLst>
          </p:cNvPr>
          <p:cNvPicPr>
            <a:picLocks noChangeAspect="1" noChangeArrowheads="1"/>
          </p:cNvPicPr>
          <p:nvPr/>
        </p:nvPicPr>
        <p:blipFill>
          <a:blip r:embed="rId3" cstate="email">
            <a:grayscl/>
          </a:blip>
          <a:srcRect/>
          <a:stretch>
            <a:fillRect/>
          </a:stretch>
        </p:blipFill>
        <p:spPr bwMode="auto">
          <a:xfrm>
            <a:off x="20393247" y="2015823"/>
            <a:ext cx="2679403" cy="3101679"/>
          </a:xfrm>
          <a:prstGeom prst="rect">
            <a:avLst/>
          </a:prstGeom>
          <a:ln>
            <a:noFill/>
          </a:ln>
          <a:effectLst>
            <a:softEdge rad="112500"/>
          </a:effectLst>
        </p:spPr>
      </p:pic>
      <p:sp>
        <p:nvSpPr>
          <p:cNvPr id="6" name="Rectangle 5"/>
          <p:cNvSpPr/>
          <p:nvPr/>
        </p:nvSpPr>
        <p:spPr>
          <a:xfrm>
            <a:off x="14027623" y="1875006"/>
            <a:ext cx="6009663" cy="2953950"/>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Ms. Phuong joined T &amp; A Vietnam in 2006 with the position of Group Account Manager. Afterwards, she was appointed as Deputy Director of Business Development  for T &amp; A Ogilvy. In 2009, she was promoted to supervise the overall management of T &amp; A Ogilvy, both in business development and customer service.</a:t>
            </a:r>
          </a:p>
        </p:txBody>
      </p:sp>
      <p:sp>
        <p:nvSpPr>
          <p:cNvPr id="7" name="Rectangle 6"/>
          <p:cNvSpPr/>
          <p:nvPr/>
        </p:nvSpPr>
        <p:spPr>
          <a:xfrm>
            <a:off x="14027623" y="1298839"/>
            <a:ext cx="3326552" cy="400110"/>
          </a:xfrm>
          <a:prstGeom prst="rect">
            <a:avLst/>
          </a:prstGeom>
          <a:noFill/>
        </p:spPr>
        <p:txBody>
          <a:bodyPr wrap="none">
            <a:spAutoFit/>
          </a:bodyPr>
          <a:lstStyle/>
          <a:p>
            <a:r>
              <a:rPr lang="vi-VN" altLang="zh-TW" sz="2000" b="1" dirty="0">
                <a:latin typeface="Montserrat" charset="0"/>
                <a:ea typeface="Montserrat" charset="0"/>
                <a:cs typeface="Montserrat" charset="0"/>
              </a:rPr>
              <a:t>Ms. </a:t>
            </a:r>
            <a:r>
              <a:rPr lang="en-US" altLang="zh-TW" sz="2000" b="1" dirty="0">
                <a:latin typeface="Montserrat" charset="0"/>
                <a:ea typeface="Montserrat" charset="0"/>
                <a:cs typeface="Montserrat" charset="0"/>
              </a:rPr>
              <a:t>Hoàng Chi Ph</a:t>
            </a:r>
            <a:r>
              <a:rPr lang="vi-VN" altLang="zh-TW" sz="2000" b="1" dirty="0">
                <a:latin typeface="Montserrat" charset="0"/>
                <a:ea typeface="Montserrat" charset="0"/>
                <a:cs typeface="Montserrat" charset="0"/>
              </a:rPr>
              <a:t>ư</a:t>
            </a:r>
            <a:r>
              <a:rPr lang="en-US" altLang="zh-TW" sz="2000" b="1" dirty="0">
                <a:latin typeface="Montserrat" charset="0"/>
                <a:ea typeface="Montserrat" charset="0"/>
                <a:cs typeface="Montserrat" charset="0"/>
              </a:rPr>
              <a:t>ơng</a:t>
            </a:r>
            <a:endParaRPr lang="en-US" sz="2000" b="1" dirty="0"/>
          </a:p>
        </p:txBody>
      </p:sp>
      <p:sp>
        <p:nvSpPr>
          <p:cNvPr id="8" name="Rectangle 7"/>
          <p:cNvSpPr/>
          <p:nvPr/>
        </p:nvSpPr>
        <p:spPr>
          <a:xfrm>
            <a:off x="14027622" y="5449443"/>
            <a:ext cx="9045027" cy="2538452"/>
          </a:xfrm>
          <a:prstGeom prst="rect">
            <a:avLst/>
          </a:prstGeom>
        </p:spPr>
        <p:txBody>
          <a:bodyPr wrap="square">
            <a:spAutoFit/>
          </a:bodyPr>
          <a:lstStyle/>
          <a:p>
            <a:pPr lvl="0">
              <a:lnSpc>
                <a:spcPct val="150000"/>
              </a:lnSpc>
              <a:defRPr/>
            </a:pPr>
            <a:r>
              <a:rPr lang="en-US" sz="1800" dirty="0">
                <a:solidFill>
                  <a:prstClr val="black"/>
                </a:solidFill>
                <a:latin typeface="Montserrat" charset="0"/>
                <a:ea typeface="Montserrat" charset="0"/>
                <a:cs typeface="Montserrat" charset="0"/>
              </a:rPr>
              <a:t>She has worked on projects including local and regional clients, including AON, Dell, Ford, Kimberly Clark, Tiger Beer, Unilever, UPS ...</a:t>
            </a:r>
          </a:p>
          <a:p>
            <a:pPr lvl="0">
              <a:lnSpc>
                <a:spcPct val="150000"/>
              </a:lnSpc>
              <a:defRPr/>
            </a:pPr>
            <a:endParaRPr lang="en-US" sz="1800" dirty="0">
              <a:solidFill>
                <a:prstClr val="black"/>
              </a:solidFill>
              <a:latin typeface="Montserrat" charset="0"/>
              <a:ea typeface="Montserrat" charset="0"/>
              <a:cs typeface="Montserrat" charset="0"/>
            </a:endParaRPr>
          </a:p>
          <a:p>
            <a:pPr lvl="0">
              <a:lnSpc>
                <a:spcPct val="150000"/>
              </a:lnSpc>
              <a:defRPr/>
            </a:pPr>
            <a:r>
              <a:rPr lang="en-US" sz="1800" dirty="0">
                <a:solidFill>
                  <a:prstClr val="black"/>
                </a:solidFill>
                <a:latin typeface="Montserrat" charset="0"/>
                <a:ea typeface="Montserrat" charset="0"/>
                <a:cs typeface="Montserrat" charset="0"/>
              </a:rPr>
              <a:t>Currently, Ms. Hoang Chi Phuong is the managing director of MVV Group's MVV Group. She directly runs projects for </a:t>
            </a:r>
            <a:r>
              <a:rPr lang="en-US" sz="1800" dirty="0" err="1">
                <a:solidFill>
                  <a:prstClr val="black"/>
                </a:solidFill>
                <a:latin typeface="Montserrat" charset="0"/>
                <a:ea typeface="Montserrat" charset="0"/>
                <a:cs typeface="Montserrat" charset="0"/>
              </a:rPr>
              <a:t>MobiFone</a:t>
            </a:r>
            <a:r>
              <a:rPr lang="en-US" sz="1800" dirty="0">
                <a:solidFill>
                  <a:prstClr val="black"/>
                </a:solidFill>
                <a:latin typeface="Montserrat" charset="0"/>
                <a:ea typeface="Montserrat" charset="0"/>
                <a:cs typeface="Montserrat" charset="0"/>
              </a:rPr>
              <a:t>, </a:t>
            </a:r>
            <a:r>
              <a:rPr lang="en-US" sz="1800" dirty="0" err="1">
                <a:solidFill>
                  <a:prstClr val="black"/>
                </a:solidFill>
                <a:latin typeface="Montserrat" charset="0"/>
                <a:ea typeface="Montserrat" charset="0"/>
                <a:cs typeface="Montserrat" charset="0"/>
              </a:rPr>
              <a:t>MbLand</a:t>
            </a:r>
            <a:r>
              <a:rPr lang="en-US" sz="1800" dirty="0">
                <a:solidFill>
                  <a:prstClr val="black"/>
                </a:solidFill>
                <a:latin typeface="Montserrat" charset="0"/>
                <a:ea typeface="Montserrat" charset="0"/>
                <a:cs typeface="Montserrat" charset="0"/>
              </a:rPr>
              <a:t>, </a:t>
            </a:r>
            <a:r>
              <a:rPr lang="en-US" sz="1800" dirty="0" err="1">
                <a:solidFill>
                  <a:prstClr val="black"/>
                </a:solidFill>
                <a:latin typeface="Montserrat" charset="0"/>
                <a:ea typeface="Montserrat" charset="0"/>
                <a:cs typeface="Montserrat" charset="0"/>
              </a:rPr>
              <a:t>Inax</a:t>
            </a:r>
            <a:r>
              <a:rPr lang="en-US" sz="1800" dirty="0">
                <a:solidFill>
                  <a:prstClr val="black"/>
                </a:solidFill>
                <a:latin typeface="Montserrat" charset="0"/>
                <a:ea typeface="Montserrat" charset="0"/>
                <a:cs typeface="Montserrat" charset="0"/>
              </a:rPr>
              <a:t>, Prime, GE Vietnam, AIA, Tupper ware, </a:t>
            </a:r>
            <a:r>
              <a:rPr lang="en-US" sz="1800" dirty="0" err="1">
                <a:solidFill>
                  <a:prstClr val="black"/>
                </a:solidFill>
                <a:latin typeface="Montserrat" charset="0"/>
                <a:ea typeface="Montserrat" charset="0"/>
                <a:cs typeface="Montserrat" charset="0"/>
              </a:rPr>
              <a:t>Iflix</a:t>
            </a:r>
            <a:r>
              <a:rPr lang="en-US" sz="1800" dirty="0">
                <a:solidFill>
                  <a:prstClr val="black"/>
                </a:solidFill>
                <a:latin typeface="Montserrat" charset="0"/>
                <a:ea typeface="Montserrat" charset="0"/>
                <a:cs typeface="Montserrat" charset="0"/>
              </a:rPr>
              <a:t>, Bao Viet, </a:t>
            </a:r>
            <a:r>
              <a:rPr lang="en-US" sz="1800" dirty="0" err="1">
                <a:solidFill>
                  <a:prstClr val="black"/>
                </a:solidFill>
                <a:latin typeface="Montserrat" charset="0"/>
                <a:ea typeface="Montserrat" charset="0"/>
                <a:cs typeface="Montserrat" charset="0"/>
              </a:rPr>
              <a:t>Vietlott</a:t>
            </a:r>
            <a:r>
              <a:rPr lang="en-US" sz="1800" dirty="0">
                <a:solidFill>
                  <a:prstClr val="black"/>
                </a:solidFill>
                <a:latin typeface="Montserrat" charset="0"/>
                <a:ea typeface="Montserrat" charset="0"/>
                <a:cs typeface="Montserrat" charset="0"/>
              </a:rPr>
              <a:t> ...</a:t>
            </a:r>
          </a:p>
        </p:txBody>
      </p:sp>
      <p:sp>
        <p:nvSpPr>
          <p:cNvPr id="9" name="Rectangle 8"/>
          <p:cNvSpPr/>
          <p:nvPr/>
        </p:nvSpPr>
        <p:spPr>
          <a:xfrm>
            <a:off x="1033290" y="9141309"/>
            <a:ext cx="2315057"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a:t>
            </a:r>
            <a:r>
              <a:rPr lang="en-US" altLang="zh-TW" sz="2000" b="1" dirty="0">
                <a:latin typeface="Montserrat" charset="0"/>
                <a:ea typeface="Montserrat" charset="0"/>
                <a:cs typeface="Montserrat" charset="0"/>
              </a:rPr>
              <a:t>MVV SnP</a:t>
            </a:r>
          </a:p>
        </p:txBody>
      </p:sp>
      <p:sp>
        <p:nvSpPr>
          <p:cNvPr id="10" name="Rectangle 9"/>
          <p:cNvSpPr/>
          <p:nvPr/>
        </p:nvSpPr>
        <p:spPr>
          <a:xfrm>
            <a:off x="14027621" y="9830954"/>
            <a:ext cx="9045027" cy="3000821"/>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www.</a:t>
            </a:r>
            <a:r>
              <a:rPr lang="en-US" sz="1800" spc="5" dirty="0">
                <a:solidFill>
                  <a:prstClr val="black"/>
                </a:solidFill>
                <a:latin typeface="Montserrat" charset="0"/>
                <a:ea typeface="Montserrat" charset="0"/>
                <a:cs typeface="Montserrat" charset="0"/>
              </a:rPr>
              <a:t>mvvsnp.com.vn</a:t>
            </a:r>
          </a:p>
          <a:p>
            <a:pPr marL="12700" marR="5080" lvl="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contact@mvvsnp.com.vn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en-US" sz="1800" spc="5" dirty="0">
                <a:solidFill>
                  <a:prstClr val="black"/>
                </a:solidFill>
                <a:latin typeface="Montserrat" charset="0"/>
                <a:ea typeface="Montserrat" charset="0"/>
                <a:cs typeface="Montserrat" charset="0"/>
              </a:rPr>
              <a:t>024.7304.8488</a:t>
            </a:r>
          </a:p>
          <a:p>
            <a:pPr marL="12700" marR="5080" lvl="0">
              <a:lnSpc>
                <a:spcPct val="150000"/>
              </a:lnSpc>
            </a:pPr>
            <a:r>
              <a:rPr lang="vi-VN" sz="1800" spc="5" dirty="0">
                <a:solidFill>
                  <a:prstClr val="black"/>
                </a:solidFill>
                <a:latin typeface="Montserrat" charset="0"/>
                <a:ea typeface="Montserrat" charset="0"/>
                <a:cs typeface="Montserrat" charset="0"/>
              </a:rPr>
              <a:t>Address:</a:t>
            </a:r>
          </a:p>
          <a:p>
            <a:pPr marL="12700" marR="5080" lvl="0">
              <a:lnSpc>
                <a:spcPct val="150000"/>
              </a:lnSpc>
            </a:pPr>
            <a:r>
              <a:rPr lang="en-US" sz="1800" spc="5" dirty="0">
                <a:solidFill>
                  <a:prstClr val="black"/>
                </a:solidFill>
                <a:latin typeface="Montserrat" charset="0"/>
                <a:ea typeface="Montserrat" charset="0"/>
                <a:cs typeface="Montserrat" charset="0"/>
              </a:rPr>
              <a:t>Hanoi - 8th Floor, 22 Mai Anh Tuan St, Dong Da Dist</a:t>
            </a:r>
            <a:br>
              <a:rPr lang="en-US" sz="1800" spc="5" dirty="0">
                <a:solidFill>
                  <a:prstClr val="black"/>
                </a:solidFill>
                <a:latin typeface="Montserrat" charset="0"/>
                <a:ea typeface="Montserrat" charset="0"/>
                <a:cs typeface="Montserrat" charset="0"/>
              </a:rPr>
            </a:br>
            <a:r>
              <a:rPr lang="en-US" sz="1800" spc="5" dirty="0">
                <a:solidFill>
                  <a:prstClr val="black"/>
                </a:solidFill>
                <a:latin typeface="Montserrat" charset="0"/>
                <a:ea typeface="Montserrat" charset="0"/>
                <a:cs typeface="Montserrat" charset="0"/>
              </a:rPr>
              <a:t>Ho Chi Minh City - 10th Floor, 151 Vo Thi Sau St, Ward 6, Dist.3</a:t>
            </a:r>
          </a:p>
          <a:p>
            <a:pPr marL="12700" marR="5080" lvl="0" algn="just">
              <a:lnSpc>
                <a:spcPct val="150000"/>
              </a:lnSpc>
            </a:pPr>
            <a:endParaRPr lang="en-US" sz="1800" dirty="0">
              <a:solidFill>
                <a:prstClr val="black"/>
              </a:solidFill>
              <a:latin typeface="Montserrat" charset="0"/>
              <a:ea typeface="Montserrat" charset="0"/>
              <a:cs typeface="Montserrat" charset="0"/>
            </a:endParaRPr>
          </a:p>
        </p:txBody>
      </p:sp>
      <p:sp>
        <p:nvSpPr>
          <p:cNvPr id="11" name="Rectangle 10"/>
          <p:cNvSpPr/>
          <p:nvPr/>
        </p:nvSpPr>
        <p:spPr>
          <a:xfrm>
            <a:off x="14027621" y="9141309"/>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spTree>
    <p:extLst>
      <p:ext uri="{BB962C8B-B14F-4D97-AF65-F5344CB8AC3E}">
        <p14:creationId xmlns:p14="http://schemas.microsoft.com/office/powerpoint/2010/main" val="117548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3290" y="6255097"/>
            <a:ext cx="11452418" cy="2953950"/>
          </a:xfrm>
          <a:prstGeom prst="rect">
            <a:avLst/>
          </a:prstGeom>
        </p:spPr>
        <p:txBody>
          <a:bodyPr wrap="square">
            <a:spAutoFit/>
          </a:bodyPr>
          <a:lstStyle/>
          <a:p>
            <a:pPr marL="12700" marR="5080" algn="just">
              <a:lnSpc>
                <a:spcPct val="150000"/>
              </a:lnSpc>
            </a:pPr>
            <a:r>
              <a:rPr lang="en-US" sz="1800" spc="5" dirty="0">
                <a:latin typeface="Montserrat" charset="0"/>
                <a:ea typeface="Montserrat" charset="0"/>
                <a:cs typeface="Montserrat" charset="0"/>
              </a:rPr>
              <a:t>Formerly a content creator in T &amp; A Communications, Blue Productions was transformed into a separate production company in 2005 by Mr. Nguyen Thanh Son. Afterwards, the company's management was supported by a team of dynamic and well-known producers and directors, bringing Blue Productions to become one of the leading creative companies in Vietnam.</a:t>
            </a:r>
          </a:p>
          <a:p>
            <a:pPr marL="12700" marR="5080" algn="just">
              <a:lnSpc>
                <a:spcPct val="150000"/>
              </a:lnSpc>
            </a:pPr>
            <a:endParaRPr lang="en-US" sz="1800" spc="5" dirty="0">
              <a:latin typeface="Montserrat" charset="0"/>
              <a:ea typeface="Montserrat" charset="0"/>
              <a:cs typeface="Montserrat" charset="0"/>
            </a:endParaRPr>
          </a:p>
          <a:p>
            <a:pPr marL="12700" marR="5080" algn="just">
              <a:lnSpc>
                <a:spcPct val="150000"/>
              </a:lnSpc>
            </a:pPr>
            <a:r>
              <a:rPr lang="en-US" sz="1800" spc="5" dirty="0">
                <a:latin typeface="Montserrat" charset="0"/>
                <a:ea typeface="Montserrat" charset="0"/>
                <a:cs typeface="Montserrat" charset="0"/>
              </a:rPr>
              <a:t>We specialize in consulting, providing services, building ideas, creativity in the field of film and media based on multimedia platforms.</a:t>
            </a:r>
          </a:p>
        </p:txBody>
      </p:sp>
      <p:sp>
        <p:nvSpPr>
          <p:cNvPr id="9" name="Rectangle 8"/>
          <p:cNvSpPr/>
          <p:nvPr/>
        </p:nvSpPr>
        <p:spPr>
          <a:xfrm>
            <a:off x="1033290" y="5724915"/>
            <a:ext cx="3414717"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Blue Productions</a:t>
            </a:r>
            <a:endParaRPr lang="en-US" altLang="zh-TW" sz="2000" b="1" dirty="0">
              <a:latin typeface="Montserrat" charset="0"/>
              <a:ea typeface="Montserrat" charset="0"/>
              <a:cs typeface="Montserrat" charset="0"/>
            </a:endParaRPr>
          </a:p>
        </p:txBody>
      </p:sp>
      <p:sp>
        <p:nvSpPr>
          <p:cNvPr id="10" name="Rectangle 9"/>
          <p:cNvSpPr/>
          <p:nvPr/>
        </p:nvSpPr>
        <p:spPr>
          <a:xfrm>
            <a:off x="1033290" y="10826901"/>
            <a:ext cx="11452418" cy="2585323"/>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www.bluevietnam.vn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info@bluevietnam.vn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+84).48.3822.0814 </a:t>
            </a:r>
            <a:r>
              <a:rPr lang="mr-IN" sz="1800" spc="5" dirty="0">
                <a:solidFill>
                  <a:prstClr val="black"/>
                </a:solidFill>
                <a:latin typeface="Montserrat" charset="0"/>
                <a:ea typeface="Montserrat" charset="0"/>
                <a:cs typeface="Montserrat" charset="0"/>
              </a:rPr>
              <a:t>–</a:t>
            </a:r>
            <a:r>
              <a:rPr lang="is-IS" sz="1800" spc="5" dirty="0">
                <a:solidFill>
                  <a:prstClr val="black"/>
                </a:solidFill>
                <a:latin typeface="Montserrat" charset="0"/>
                <a:ea typeface="Montserrat" charset="0"/>
                <a:cs typeface="Montserrat" charset="0"/>
              </a:rPr>
              <a:t> (</a:t>
            </a:r>
            <a:r>
              <a:rPr lang="cs-CZ" sz="1800" spc="5" dirty="0">
                <a:solidFill>
                  <a:prstClr val="black"/>
                </a:solidFill>
                <a:latin typeface="Montserrat" charset="0"/>
                <a:ea typeface="Montserrat" charset="0"/>
                <a:cs typeface="Montserrat" charset="0"/>
              </a:rPr>
              <a:t>+84).44.2220.6008</a:t>
            </a:r>
            <a:endParaRPr lang="is-IS" sz="1800" spc="5" dirty="0">
              <a:solidFill>
                <a:prstClr val="black"/>
              </a:solidFill>
              <a:latin typeface="Montserrat" charset="0"/>
              <a:ea typeface="Montserrat" charset="0"/>
              <a:cs typeface="Montserrat" charset="0"/>
            </a:endParaRPr>
          </a:p>
          <a:p>
            <a:pPr marL="12700" marR="5080">
              <a:lnSpc>
                <a:spcPct val="150000"/>
              </a:lnSpc>
            </a:pPr>
            <a:r>
              <a:rPr lang="vi-VN" sz="1800" spc="5" dirty="0">
                <a:solidFill>
                  <a:prstClr val="black"/>
                </a:solidFill>
                <a:latin typeface="Montserrat" charset="0"/>
                <a:ea typeface="Montserrat" charset="0"/>
                <a:cs typeface="Montserrat" charset="0"/>
              </a:rPr>
              <a:t>Address:</a:t>
            </a:r>
          </a:p>
          <a:p>
            <a:pPr marL="12700" marR="5080">
              <a:lnSpc>
                <a:spcPct val="150000"/>
              </a:lnSpc>
            </a:pPr>
            <a:r>
              <a:rPr lang="en-US" sz="1800" spc="5" dirty="0">
                <a:solidFill>
                  <a:prstClr val="black"/>
                </a:solidFill>
                <a:latin typeface="Montserrat" charset="0"/>
                <a:ea typeface="Montserrat" charset="0"/>
                <a:cs typeface="Montserrat" charset="0"/>
              </a:rPr>
              <a:t>Hanoi - The 3rd Floor, BIDV Building, 194 Tran Quang Khai Street</a:t>
            </a:r>
          </a:p>
          <a:p>
            <a:pPr marL="12700" marR="5080">
              <a:lnSpc>
                <a:spcPct val="150000"/>
              </a:lnSpc>
            </a:pPr>
            <a:r>
              <a:rPr lang="en-US" sz="1800" spc="5" dirty="0">
                <a:solidFill>
                  <a:prstClr val="black"/>
                </a:solidFill>
                <a:latin typeface="Montserrat" charset="0"/>
                <a:ea typeface="Montserrat" charset="0"/>
                <a:cs typeface="Montserrat" charset="0"/>
              </a:rPr>
              <a:t>Ho Chi Minh City - 25/95 Nguyen Binh Khiem Street, Ben Nghe Ward, District 1</a:t>
            </a:r>
            <a:endParaRPr lang="en-US" sz="1800" dirty="0">
              <a:solidFill>
                <a:prstClr val="black"/>
              </a:solidFill>
              <a:latin typeface="Montserrat" charset="0"/>
              <a:ea typeface="Montserrat" charset="0"/>
              <a:cs typeface="Montserrat" charset="0"/>
            </a:endParaRPr>
          </a:p>
        </p:txBody>
      </p:sp>
      <p:sp>
        <p:nvSpPr>
          <p:cNvPr id="11" name="Rectangle 10"/>
          <p:cNvSpPr/>
          <p:nvPr/>
        </p:nvSpPr>
        <p:spPr>
          <a:xfrm>
            <a:off x="1033290" y="10216987"/>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90" y="894276"/>
            <a:ext cx="11452418" cy="4356898"/>
          </a:xfrm>
          <a:prstGeom prst="rect">
            <a:avLst/>
          </a:prstGeom>
        </p:spPr>
      </p:pic>
    </p:spTree>
    <p:extLst>
      <p:ext uri="{BB962C8B-B14F-4D97-AF65-F5344CB8AC3E}">
        <p14:creationId xmlns:p14="http://schemas.microsoft.com/office/powerpoint/2010/main" val="2112142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1109" y="8778992"/>
            <a:ext cx="11452418" cy="3369449"/>
          </a:xfrm>
          <a:prstGeom prst="rect">
            <a:avLst/>
          </a:prstGeom>
        </p:spPr>
        <p:txBody>
          <a:bodyPr wrap="square">
            <a:spAutoFit/>
          </a:bodyPr>
          <a:lstStyle/>
          <a:p>
            <a:pPr marL="12700" marR="5080" algn="just">
              <a:lnSpc>
                <a:spcPct val="150000"/>
              </a:lnSpc>
            </a:pPr>
            <a:r>
              <a:rPr lang="en-US" sz="1800" spc="10" dirty="0">
                <a:latin typeface="Montserrat" charset="0"/>
                <a:ea typeface="Montserrat" charset="0"/>
                <a:cs typeface="Montserrat" charset="0"/>
              </a:rPr>
              <a:t>Bond Packaging is a pioneer in transforming packaging designs into visual communication and marketing tools.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We combine creativity with market research, linking ideas with customer insights to creating packaging designs and solutions that help customers sell more products. We are not only passionate about design but also expert in material and texture of packaging, graphics and photography. Bond also offers creative ideas and solutions for a wide range of marketing tools, including: POSM, product displays and trade events.</a:t>
            </a:r>
          </a:p>
        </p:txBody>
      </p:sp>
      <p:sp>
        <p:nvSpPr>
          <p:cNvPr id="6" name="Rectangle 5"/>
          <p:cNvSpPr/>
          <p:nvPr/>
        </p:nvSpPr>
        <p:spPr>
          <a:xfrm>
            <a:off x="14027623" y="1875006"/>
            <a:ext cx="6009663" cy="2953950"/>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Mr. Nguyen is a Creative director with strategic thinking and excellent customer service skills. He graduated from London University of Economics in Singapore. Before developing Bond Packaging, he held the position of Head of Trade Marketing and Product Development for leading FMCG brands such as Maison Gateaux, Alligator vodka ...</a:t>
            </a:r>
          </a:p>
        </p:txBody>
      </p:sp>
      <p:sp>
        <p:nvSpPr>
          <p:cNvPr id="7" name="Rectangle 6"/>
          <p:cNvSpPr/>
          <p:nvPr/>
        </p:nvSpPr>
        <p:spPr>
          <a:xfrm>
            <a:off x="14027623" y="1298839"/>
            <a:ext cx="3762568" cy="400110"/>
          </a:xfrm>
          <a:prstGeom prst="rect">
            <a:avLst/>
          </a:prstGeom>
          <a:noFill/>
        </p:spPr>
        <p:txBody>
          <a:bodyPr wrap="none">
            <a:spAutoFit/>
          </a:bodyPr>
          <a:lstStyle/>
          <a:p>
            <a:r>
              <a:rPr lang="vi-VN" altLang="zh-TW" sz="2000" b="1" dirty="0">
                <a:latin typeface="Montserrat" charset="0"/>
                <a:ea typeface="Montserrat" charset="0"/>
                <a:cs typeface="Montserrat" charset="0"/>
              </a:rPr>
              <a:t>Mr. Nguyen Thach Nguyen</a:t>
            </a:r>
            <a:endParaRPr lang="en-US" sz="2000" b="1" dirty="0"/>
          </a:p>
        </p:txBody>
      </p:sp>
      <p:sp>
        <p:nvSpPr>
          <p:cNvPr id="8" name="Rectangle 7"/>
          <p:cNvSpPr/>
          <p:nvPr/>
        </p:nvSpPr>
        <p:spPr>
          <a:xfrm>
            <a:off x="14027621" y="5515969"/>
            <a:ext cx="9045027" cy="1291957"/>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Throughout his journey, he has had the opportunity to meet and work with top-notch specialists in the field who have inspired him in his career and Bond Packaging today.</a:t>
            </a:r>
          </a:p>
        </p:txBody>
      </p:sp>
      <p:sp>
        <p:nvSpPr>
          <p:cNvPr id="9" name="Rectangle 8"/>
          <p:cNvSpPr/>
          <p:nvPr/>
        </p:nvSpPr>
        <p:spPr>
          <a:xfrm>
            <a:off x="1241109" y="8043180"/>
            <a:ext cx="3113353"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BOND Creative</a:t>
            </a:r>
            <a:endParaRPr lang="en-US" altLang="zh-TW" sz="2000" b="1" dirty="0">
              <a:latin typeface="Montserrat" charset="0"/>
              <a:ea typeface="Montserrat" charset="0"/>
              <a:cs typeface="Montserrat" charset="0"/>
            </a:endParaRPr>
          </a:p>
        </p:txBody>
      </p:sp>
      <p:sp>
        <p:nvSpPr>
          <p:cNvPr id="10" name="Rectangle 9"/>
          <p:cNvSpPr/>
          <p:nvPr/>
        </p:nvSpPr>
        <p:spPr>
          <a:xfrm>
            <a:off x="14027620" y="8790951"/>
            <a:ext cx="9045027" cy="2169825"/>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www.bond.com.vn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contact@bond.com.vn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(+84).932.270.077 - (+84).432.232.777</a:t>
            </a:r>
            <a:endParaRPr lang="en-US" sz="1800" spc="5" dirty="0">
              <a:solidFill>
                <a:prstClr val="black"/>
              </a:solidFill>
              <a:latin typeface="Montserrat" charset="0"/>
              <a:ea typeface="Montserrat" charset="0"/>
              <a:cs typeface="Montserrat" charset="0"/>
            </a:endParaRPr>
          </a:p>
          <a:p>
            <a:pPr marL="12700" marR="508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9 Floor, Prima building, 22 Mai Anh Tuan, Dong Da, Ha Noi</a:t>
            </a:r>
          </a:p>
          <a:p>
            <a:pPr marL="12700" marR="5080">
              <a:lnSpc>
                <a:spcPct val="150000"/>
              </a:lnSpc>
            </a:pPr>
            <a:endParaRPr lang="vi-VN" sz="1800" spc="5" dirty="0">
              <a:solidFill>
                <a:prstClr val="black"/>
              </a:solidFill>
              <a:latin typeface="Montserrat" charset="0"/>
              <a:ea typeface="Montserrat" charset="0"/>
              <a:cs typeface="Montserrat" charset="0"/>
            </a:endParaRPr>
          </a:p>
        </p:txBody>
      </p:sp>
      <p:sp>
        <p:nvSpPr>
          <p:cNvPr id="11" name="Rectangle 10"/>
          <p:cNvSpPr/>
          <p:nvPr/>
        </p:nvSpPr>
        <p:spPr>
          <a:xfrm>
            <a:off x="14027620" y="8043180"/>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12" name="Picture 11">
            <a:extLst>
              <a:ext uri="{FF2B5EF4-FFF2-40B4-BE49-F238E27FC236}">
                <a16:creationId xmlns:a16="http://schemas.microsoft.com/office/drawing/2014/main" id="{5C12A64E-C223-46B8-869F-32ABEA5FD3DB}"/>
              </a:ext>
            </a:extLst>
          </p:cNvPr>
          <p:cNvPicPr>
            <a:picLocks noChangeAspect="1"/>
          </p:cNvPicPr>
          <p:nvPr/>
        </p:nvPicPr>
        <p:blipFill rotWithShape="1">
          <a:blip r:embed="rId2"/>
          <a:srcRect l="25714" r="7432"/>
          <a:stretch/>
        </p:blipFill>
        <p:spPr>
          <a:xfrm>
            <a:off x="20393247" y="1990065"/>
            <a:ext cx="2679401" cy="3168262"/>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55" r="2528"/>
          <a:stretch/>
        </p:blipFill>
        <p:spPr>
          <a:xfrm>
            <a:off x="1241109" y="1298839"/>
            <a:ext cx="11452418" cy="6384529"/>
          </a:xfrm>
          <a:prstGeom prst="rect">
            <a:avLst/>
          </a:prstGeom>
        </p:spPr>
      </p:pic>
    </p:spTree>
    <p:extLst>
      <p:ext uri="{BB962C8B-B14F-4D97-AF65-F5344CB8AC3E}">
        <p14:creationId xmlns:p14="http://schemas.microsoft.com/office/powerpoint/2010/main" val="915223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1108" y="7408031"/>
            <a:ext cx="11994832" cy="5493812"/>
          </a:xfrm>
          <a:prstGeom prst="rect">
            <a:avLst/>
          </a:prstGeom>
        </p:spPr>
        <p:txBody>
          <a:bodyPr wrap="square">
            <a:spAutoFit/>
          </a:bodyPr>
          <a:lstStyle/>
          <a:p>
            <a:pPr marL="12700" marR="5080" algn="just">
              <a:lnSpc>
                <a:spcPct val="150000"/>
              </a:lnSpc>
            </a:pPr>
            <a:r>
              <a:rPr lang="en-US" sz="1800" spc="10" dirty="0" err="1">
                <a:latin typeface="Montserrat" charset="0"/>
                <a:ea typeface="Montserrat" charset="0"/>
                <a:cs typeface="Montserrat" charset="0"/>
              </a:rPr>
              <a:t>We are the creative agency of connected age. In the hyper-connected lives, there are so many NEW things shaping NEW human behaviors. Therefore, we learn to understand and capture the NEW connected-insight, filter through the lens of a creative agency to deliver actionable business solutions in a right place, right time, right audience.. DigiPencil provide full services to help brands and organisations to connect with target audience to innovate marketing, operation or distribution activities.</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en-US" sz="1800" b="1" spc="10" dirty="0" err="1">
                <a:latin typeface="Montserrat" charset="0"/>
                <a:ea typeface="Montserrat" charset="0"/>
                <a:cs typeface="Montserrat" charset="0"/>
              </a:rPr>
              <a:t>P.E.N.C.I.L</a:t>
            </a:r>
            <a:r>
              <a:rPr lang="en-US" sz="1800" spc="10" dirty="0" err="1">
                <a:latin typeface="Montserrat" charset="0"/>
                <a:ea typeface="Montserrat" charset="0"/>
                <a:cs typeface="Montserrat" charset="0"/>
              </a:rPr>
              <a:t> Creative Philosophy: </a:t>
            </a:r>
          </a:p>
          <a:p>
            <a:pPr marL="12700" marR="5080" algn="just">
              <a:lnSpc>
                <a:spcPct val="150000"/>
              </a:lnSpc>
            </a:pPr>
            <a:r>
              <a:rPr lang="en-US" sz="1800" spc="10" dirty="0" err="1">
                <a:latin typeface="Montserrat" charset="0"/>
                <a:ea typeface="Montserrat" charset="0"/>
                <a:cs typeface="Montserrat" charset="0"/>
              </a:rPr>
              <a:t>People – Experience – Noticeable – Cross – Immersive – Leap</a:t>
            </a:r>
          </a:p>
          <a:p>
            <a:pPr marL="12700" marR="5080" algn="just">
              <a:lnSpc>
                <a:spcPct val="150000"/>
              </a:lnSpc>
            </a:pPr>
            <a:r>
              <a:rPr lang="en-US" sz="1800" spc="10" dirty="0" err="1">
                <a:latin typeface="Montserrat" charset="0"/>
                <a:ea typeface="Montserrat" charset="0"/>
                <a:cs typeface="Montserrat" charset="0"/>
              </a:rPr>
              <a:t>Our philosophy starts with understand the People. From stakeholder deep insights, we develop 2-way Experience. Our ideas are required to be Noticeable and creative ideas should be able to be executed in multiple platforms, Cross online/offline. We create Immersive experiences with pioneering technologies and always looking at creating Leap, something like a new jump for our clients.</a:t>
            </a:r>
          </a:p>
        </p:txBody>
      </p:sp>
      <p:sp>
        <p:nvSpPr>
          <p:cNvPr id="6" name="Rectangle 5"/>
          <p:cNvSpPr/>
          <p:nvPr/>
        </p:nvSpPr>
        <p:spPr>
          <a:xfrm>
            <a:off x="14187650" y="1171367"/>
            <a:ext cx="6009663" cy="2953950"/>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Mr. </a:t>
            </a:r>
            <a:r>
              <a:rPr lang="en-US" sz="1800" dirty="0" err="1">
                <a:latin typeface="Montserrat" charset="0"/>
                <a:ea typeface="Montserrat" charset="0"/>
                <a:cs typeface="Montserrat" charset="0"/>
              </a:rPr>
              <a:t>Huy</a:t>
            </a:r>
            <a:r>
              <a:rPr lang="en-US" sz="1800" dirty="0">
                <a:latin typeface="Montserrat" charset="0"/>
                <a:ea typeface="Montserrat" charset="0"/>
                <a:cs typeface="Montserrat" charset="0"/>
              </a:rPr>
              <a:t> has 12 years of experience in the field of digital communications, from software development to advertising and media strategy consulting. He has worked in a variety of roles ranging from project management to creative director and senior consultant before becoming CEO of MVV Digital.</a:t>
            </a:r>
          </a:p>
        </p:txBody>
      </p:sp>
      <p:sp>
        <p:nvSpPr>
          <p:cNvPr id="7" name="Rectangle 6"/>
          <p:cNvSpPr/>
          <p:nvPr/>
        </p:nvSpPr>
        <p:spPr>
          <a:xfrm>
            <a:off x="14187639" y="594288"/>
            <a:ext cx="2981907" cy="400110"/>
          </a:xfrm>
          <a:prstGeom prst="rect">
            <a:avLst/>
          </a:prstGeom>
          <a:noFill/>
        </p:spPr>
        <p:txBody>
          <a:bodyPr wrap="none">
            <a:spAutoFit/>
          </a:bodyPr>
          <a:lstStyle/>
          <a:p>
            <a:r>
              <a:rPr lang="vi-VN" altLang="zh-TW" sz="2000" b="1" dirty="0">
                <a:latin typeface="Montserrat" charset="0"/>
                <a:ea typeface="Montserrat" charset="0"/>
                <a:cs typeface="Montserrat" charset="0"/>
              </a:rPr>
              <a:t>Mr. Nguyen Tien Huy</a:t>
            </a:r>
            <a:endParaRPr lang="en-US" sz="2000" b="1" dirty="0"/>
          </a:p>
        </p:txBody>
      </p:sp>
      <p:sp>
        <p:nvSpPr>
          <p:cNvPr id="9" name="Rectangle 8"/>
          <p:cNvSpPr/>
          <p:nvPr/>
        </p:nvSpPr>
        <p:spPr>
          <a:xfrm>
            <a:off x="1241109" y="6672219"/>
            <a:ext cx="3153427"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Digipencil MVV</a:t>
            </a:r>
            <a:endParaRPr lang="en-US" altLang="zh-TW" sz="2000" b="1" dirty="0">
              <a:latin typeface="Montserrat" charset="0"/>
              <a:ea typeface="Montserrat" charset="0"/>
              <a:cs typeface="Montserrat" charset="0"/>
            </a:endParaRPr>
          </a:p>
        </p:txBody>
      </p:sp>
      <p:sp>
        <p:nvSpPr>
          <p:cNvPr id="10" name="Rectangle 9"/>
          <p:cNvSpPr/>
          <p:nvPr/>
        </p:nvSpPr>
        <p:spPr>
          <a:xfrm>
            <a:off x="14187639" y="8466439"/>
            <a:ext cx="9191906" cy="1754326"/>
          </a:xfrm>
          <a:prstGeom prst="rect">
            <a:avLst/>
          </a:prstGeom>
        </p:spPr>
        <p:txBody>
          <a:bodyPr wrap="square">
            <a:spAutoFit/>
          </a:bodyPr>
          <a:lstStyle/>
          <a:p>
            <a:pPr marL="12700" marR="5080" lvl="0">
              <a:lnSpc>
                <a:spcPct val="150000"/>
              </a:lnSpc>
            </a:pPr>
            <a:r>
              <a:rPr lang="vi-VN" sz="1800" spc="5" dirty="0">
                <a:solidFill>
                  <a:prstClr val="black"/>
                </a:solidFill>
                <a:latin typeface="Montserrat" charset="0"/>
                <a:ea typeface="Montserrat" charset="0"/>
                <a:cs typeface="Montserrat" charset="0"/>
              </a:rPr>
              <a:t>Website: www.</a:t>
            </a:r>
            <a:r>
              <a:rPr lang="en-US" sz="1800" spc="5" dirty="0">
                <a:solidFill>
                  <a:prstClr val="black"/>
                </a:solidFill>
                <a:latin typeface="Montserrat" charset="0"/>
                <a:ea typeface="Montserrat" charset="0"/>
                <a:cs typeface="Montserrat" charset="0"/>
              </a:rPr>
              <a:t>digipencil.vn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info@digipencil.vn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(+84).28.3820.62.80 </a:t>
            </a:r>
          </a:p>
          <a:p>
            <a:pPr marL="12700" marR="508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Level 3 – Loyal Office Building, 151 Bis Vo Thi Sau, District 3, </a:t>
            </a:r>
            <a:r>
              <a:rPr lang="vi-VN" sz="1800" spc="5" dirty="0">
                <a:solidFill>
                  <a:prstClr val="black"/>
                </a:solidFill>
                <a:latin typeface="Montserrat" charset="0"/>
                <a:ea typeface="Montserrat" charset="0"/>
                <a:cs typeface="Montserrat" charset="0"/>
              </a:rPr>
              <a:t>HCM</a:t>
            </a:r>
            <a:r>
              <a:rPr lang="en-US" sz="1800" spc="5" dirty="0">
                <a:solidFill>
                  <a:prstClr val="black"/>
                </a:solidFill>
                <a:latin typeface="Montserrat" charset="0"/>
                <a:ea typeface="Montserrat" charset="0"/>
                <a:cs typeface="Montserrat" charset="0"/>
              </a:rPr>
              <a:t> City</a:t>
            </a:r>
            <a:endParaRPr lang="vi-VN" sz="1800" spc="5" dirty="0">
              <a:solidFill>
                <a:prstClr val="black"/>
              </a:solidFill>
              <a:latin typeface="Montserrat" charset="0"/>
              <a:ea typeface="Montserrat" charset="0"/>
              <a:cs typeface="Montserrat" charset="0"/>
            </a:endParaRPr>
          </a:p>
        </p:txBody>
      </p:sp>
      <p:sp>
        <p:nvSpPr>
          <p:cNvPr id="11" name="Rectangle 10"/>
          <p:cNvSpPr/>
          <p:nvPr/>
        </p:nvSpPr>
        <p:spPr>
          <a:xfrm>
            <a:off x="14187639" y="7917529"/>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13" name="Picture 2" descr="Giang vien khoa Digital Marketing Sage Nguyen Tien Huy">
            <a:extLst>
              <a:ext uri="{FF2B5EF4-FFF2-40B4-BE49-F238E27FC236}">
                <a16:creationId xmlns:a16="http://schemas.microsoft.com/office/drawing/2014/main" id="{D8C9DE2D-B7DF-4F80-BF80-E222839AABA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11092" t="-1" r="1747" b="293"/>
          <a:stretch/>
        </p:blipFill>
        <p:spPr bwMode="auto">
          <a:xfrm>
            <a:off x="20478751" y="1010203"/>
            <a:ext cx="2753916" cy="31682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4187639" y="4349157"/>
            <a:ext cx="9045027" cy="2538452"/>
          </a:xfrm>
          <a:prstGeom prst="rect">
            <a:avLst/>
          </a:prstGeom>
        </p:spPr>
        <p:txBody>
          <a:bodyPr wrap="square">
            <a:spAutoFit/>
          </a:bodyPr>
          <a:lstStyle/>
          <a:p>
            <a:pPr lvl="0">
              <a:lnSpc>
                <a:spcPct val="150000"/>
              </a:lnSpc>
              <a:defRPr/>
            </a:pPr>
            <a:r>
              <a:rPr lang="en-US" altLang="zh-TW" sz="1800" dirty="0" err="1">
                <a:solidFill>
                  <a:prstClr val="black"/>
                </a:solidFill>
                <a:latin typeface="Montserrat" charset="0"/>
                <a:ea typeface="Montserrat" charset="0"/>
                <a:cs typeface="Montserrat" charset="0"/>
              </a:rPr>
              <a:t>Huy</a:t>
            </a:r>
            <a:r>
              <a:rPr lang="en-US" altLang="zh-TW" sz="1800" dirty="0">
                <a:solidFill>
                  <a:prstClr val="black"/>
                </a:solidFill>
                <a:latin typeface="Montserrat" charset="0"/>
                <a:ea typeface="Montserrat" charset="0"/>
                <a:cs typeface="Montserrat" charset="0"/>
              </a:rPr>
              <a:t> has participated in many domestic and international advertising campaigns for Unilever (Ponds, Dove, Comfort, OMO, Vaseline, Sun- silk, Lux), Nestle, Kimberly Clark, Prudential, Bao Viet Bank, Nokia, Samsung. , ...</a:t>
            </a:r>
          </a:p>
          <a:p>
            <a:pPr lvl="0">
              <a:lnSpc>
                <a:spcPct val="150000"/>
              </a:lnSpc>
              <a:defRPr/>
            </a:pPr>
            <a:endParaRPr lang="en-US" altLang="zh-TW" sz="1800" dirty="0">
              <a:solidFill>
                <a:prstClr val="black"/>
              </a:solidFill>
              <a:latin typeface="Montserrat" charset="0"/>
              <a:ea typeface="Montserrat" charset="0"/>
              <a:cs typeface="Montserrat" charset="0"/>
            </a:endParaRPr>
          </a:p>
          <a:p>
            <a:pPr lvl="0">
              <a:lnSpc>
                <a:spcPct val="150000"/>
              </a:lnSpc>
              <a:defRPr/>
            </a:pPr>
            <a:r>
              <a:rPr lang="en-US" altLang="zh-TW" sz="1800" dirty="0" err="1">
                <a:solidFill>
                  <a:prstClr val="black"/>
                </a:solidFill>
                <a:latin typeface="Montserrat" charset="0"/>
                <a:ea typeface="Montserrat" charset="0"/>
                <a:cs typeface="Montserrat" charset="0"/>
              </a:rPr>
              <a:t>Huy</a:t>
            </a:r>
            <a:r>
              <a:rPr lang="en-US" altLang="zh-TW" sz="1800" dirty="0">
                <a:solidFill>
                  <a:prstClr val="black"/>
                </a:solidFill>
                <a:latin typeface="Montserrat" charset="0"/>
                <a:ea typeface="Montserrat" charset="0"/>
                <a:cs typeface="Montserrat" charset="0"/>
              </a:rPr>
              <a:t> is also a well known speaker in the digital media community in HCMC, and is also known as angel investor for Vietnamese startups.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639" y="10577497"/>
            <a:ext cx="9191906" cy="2324346"/>
          </a:xfrm>
          <a:prstGeom prst="rect">
            <a:avLst/>
          </a:prstGeom>
        </p:spPr>
      </p:pic>
      <p:sp>
        <p:nvSpPr>
          <p:cNvPr id="14" name="Rectangle 13"/>
          <p:cNvSpPr/>
          <p:nvPr/>
        </p:nvSpPr>
        <p:spPr>
          <a:xfrm>
            <a:off x="15299408" y="11164753"/>
            <a:ext cx="7194832" cy="646331"/>
          </a:xfrm>
          <a:prstGeom prst="rect">
            <a:avLst/>
          </a:prstGeom>
          <a:solidFill>
            <a:srgbClr val="343C4D"/>
          </a:solidFill>
        </p:spPr>
        <p:txBody>
          <a:bodyPr wrap="square">
            <a:spAutoFit/>
          </a:bodyPr>
          <a:lstStyle/>
          <a:p>
            <a:r>
              <a:rPr lang="en-US" sz="1800">
                <a:solidFill>
                  <a:schemeClr val="bg1"/>
                </a:solidFill>
                <a:latin typeface="Montserrat" charset="0"/>
                <a:ea typeface="Montserrat" charset="0"/>
                <a:cs typeface="Montserrat" charset="0"/>
              </a:rPr>
              <a:t>Digi represents Digital insight and tech, Pencil represents Creativity. The name is DigiPencil</a:t>
            </a:r>
          </a:p>
        </p:txBody>
      </p:sp>
      <p:sp>
        <p:nvSpPr>
          <p:cNvPr id="15" name="Rectangle 14"/>
          <p:cNvSpPr/>
          <p:nvPr/>
        </p:nvSpPr>
        <p:spPr>
          <a:xfrm>
            <a:off x="15299408" y="12058113"/>
            <a:ext cx="3308919" cy="307777"/>
          </a:xfrm>
          <a:prstGeom prst="rect">
            <a:avLst/>
          </a:prstGeom>
          <a:solidFill>
            <a:srgbClr val="343C4D"/>
          </a:solidFill>
        </p:spPr>
        <p:txBody>
          <a:bodyPr wrap="none">
            <a:spAutoFit/>
          </a:bodyPr>
          <a:lstStyle/>
          <a:p>
            <a:r>
              <a:rPr lang="vi-VN" sz="1400">
                <a:solidFill>
                  <a:prstClr val="white"/>
                </a:solidFill>
                <a:latin typeface="Montserrat" charset="0"/>
                <a:ea typeface="Montserrat" charset="0"/>
                <a:cs typeface="Montserrat" charset="0"/>
              </a:rPr>
              <a:t>Nguyen Tien Huy </a:t>
            </a:r>
            <a:r>
              <a:rPr lang="mr-IN" sz="1400">
                <a:solidFill>
                  <a:prstClr val="white"/>
                </a:solidFill>
                <a:latin typeface="Montserrat" charset="0"/>
                <a:ea typeface="Montserrat" charset="0"/>
                <a:cs typeface="Montserrat" charset="0"/>
              </a:rPr>
              <a:t>–</a:t>
            </a:r>
            <a:r>
              <a:rPr lang="vi-VN" sz="1400">
                <a:solidFill>
                  <a:prstClr val="white"/>
                </a:solidFill>
                <a:latin typeface="Montserrat" charset="0"/>
                <a:ea typeface="Montserrat" charset="0"/>
                <a:cs typeface="Montserrat" charset="0"/>
              </a:rPr>
              <a:t> Founder &amp; CEO</a:t>
            </a:r>
            <a:endParaRPr lang="en-US" sz="280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108" y="588994"/>
            <a:ext cx="11994832" cy="5747523"/>
          </a:xfrm>
          <a:prstGeom prst="rect">
            <a:avLst/>
          </a:prstGeom>
        </p:spPr>
      </p:pic>
    </p:spTree>
    <p:extLst>
      <p:ext uri="{BB962C8B-B14F-4D97-AF65-F5344CB8AC3E}">
        <p14:creationId xmlns:p14="http://schemas.microsoft.com/office/powerpoint/2010/main" val="1674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1108" y="8322431"/>
            <a:ext cx="11994832" cy="2122953"/>
          </a:xfrm>
          <a:prstGeom prst="rect">
            <a:avLst/>
          </a:prstGeom>
        </p:spPr>
        <p:txBody>
          <a:bodyPr wrap="square">
            <a:spAutoFit/>
          </a:bodyPr>
          <a:lstStyle/>
          <a:p>
            <a:pPr marL="12700" marR="5080" algn="just">
              <a:lnSpc>
                <a:spcPct val="150000"/>
              </a:lnSpc>
            </a:pPr>
            <a:r>
              <a:rPr lang="en-US" sz="1800" spc="10" dirty="0">
                <a:latin typeface="Montserrat" charset="0"/>
                <a:ea typeface="Montserrat" charset="0"/>
                <a:cs typeface="Montserrat" charset="0"/>
              </a:rPr>
              <a:t>Blue C is a pioneer in the development of content strategy for businesses and brands. As the first company to provide consulting services and complete internal communications for enterprises.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We pioneered and led the market in providing internal communication strategy solutions for various business models. Blue C helps businesses grow through strengthening their internal strengths.</a:t>
            </a:r>
          </a:p>
        </p:txBody>
      </p:sp>
      <p:sp>
        <p:nvSpPr>
          <p:cNvPr id="6" name="Rectangle 5"/>
          <p:cNvSpPr/>
          <p:nvPr/>
        </p:nvSpPr>
        <p:spPr>
          <a:xfrm>
            <a:off x="14187651" y="2085767"/>
            <a:ext cx="5791990" cy="4200445"/>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Le Quang Vu is a well known expert with nearly 20 years of experience in the media, journalism, content production and PR.</a:t>
            </a:r>
          </a:p>
          <a:p>
            <a:pPr>
              <a:lnSpc>
                <a:spcPct val="150000"/>
              </a:lnSpc>
              <a:defRPr/>
            </a:pPr>
            <a:endParaRPr lang="en-US" sz="1800" dirty="0">
              <a:latin typeface="Montserrat" charset="0"/>
              <a:ea typeface="Montserrat" charset="0"/>
              <a:cs typeface="Montserrat" charset="0"/>
            </a:endParaRPr>
          </a:p>
          <a:p>
            <a:pPr>
              <a:lnSpc>
                <a:spcPct val="150000"/>
              </a:lnSpc>
              <a:defRPr/>
            </a:pPr>
            <a:r>
              <a:rPr lang="en-US" sz="1800" dirty="0">
                <a:latin typeface="Montserrat" charset="0"/>
                <a:ea typeface="Montserrat" charset="0"/>
                <a:cs typeface="Montserrat" charset="0"/>
              </a:rPr>
              <a:t>Vu graduated from the Moscow State Moscow Academy of Journalism (MGIMO) in 1996 with a Master's degree in Public Relations. He is considered content artist, author of many successful content strategy for clients such as VP Bank, VTV, </a:t>
            </a:r>
            <a:r>
              <a:rPr lang="en-US" sz="1800" dirty="0" err="1">
                <a:latin typeface="Montserrat" charset="0"/>
                <a:ea typeface="Montserrat" charset="0"/>
                <a:cs typeface="Montserrat" charset="0"/>
              </a:rPr>
              <a:t>MobiFone</a:t>
            </a:r>
            <a:r>
              <a:rPr lang="en-US" sz="1800" dirty="0">
                <a:latin typeface="Montserrat" charset="0"/>
                <a:ea typeface="Montserrat" charset="0"/>
                <a:cs typeface="Montserrat" charset="0"/>
              </a:rPr>
              <a:t> ...</a:t>
            </a:r>
          </a:p>
        </p:txBody>
      </p:sp>
      <p:sp>
        <p:nvSpPr>
          <p:cNvPr id="7" name="Rectangle 6"/>
          <p:cNvSpPr/>
          <p:nvPr/>
        </p:nvSpPr>
        <p:spPr>
          <a:xfrm>
            <a:off x="14187639" y="1508688"/>
            <a:ext cx="2406428" cy="400110"/>
          </a:xfrm>
          <a:prstGeom prst="rect">
            <a:avLst/>
          </a:prstGeom>
          <a:noFill/>
        </p:spPr>
        <p:txBody>
          <a:bodyPr wrap="none">
            <a:spAutoFit/>
          </a:bodyPr>
          <a:lstStyle/>
          <a:p>
            <a:r>
              <a:rPr lang="vi-VN" altLang="zh-TW" sz="2000" b="1" dirty="0">
                <a:latin typeface="Montserrat" charset="0"/>
                <a:ea typeface="Montserrat" charset="0"/>
                <a:cs typeface="Montserrat" charset="0"/>
              </a:rPr>
              <a:t>Mr. Le Quang Vu</a:t>
            </a:r>
            <a:endParaRPr lang="en-US" sz="2000" b="1" dirty="0"/>
          </a:p>
        </p:txBody>
      </p:sp>
      <p:sp>
        <p:nvSpPr>
          <p:cNvPr id="9" name="Rectangle 8"/>
          <p:cNvSpPr/>
          <p:nvPr/>
        </p:nvSpPr>
        <p:spPr>
          <a:xfrm>
            <a:off x="1241109" y="7586619"/>
            <a:ext cx="1957587"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Blue C</a:t>
            </a:r>
            <a:endParaRPr lang="en-US" altLang="zh-TW" sz="2000" b="1" dirty="0">
              <a:latin typeface="Montserrat" charset="0"/>
              <a:ea typeface="Montserrat" charset="0"/>
              <a:cs typeface="Montserrat" charset="0"/>
            </a:endParaRPr>
          </a:p>
        </p:txBody>
      </p:sp>
      <p:sp>
        <p:nvSpPr>
          <p:cNvPr id="10" name="Rectangle 9"/>
          <p:cNvSpPr/>
          <p:nvPr/>
        </p:nvSpPr>
        <p:spPr>
          <a:xfrm>
            <a:off x="14187639" y="8322431"/>
            <a:ext cx="9045027" cy="1754326"/>
          </a:xfrm>
          <a:prstGeom prst="rect">
            <a:avLst/>
          </a:prstGeom>
        </p:spPr>
        <p:txBody>
          <a:bodyPr wrap="square">
            <a:spAutoFit/>
          </a:bodyPr>
          <a:lstStyle/>
          <a:p>
            <a:pPr marL="12700" marR="5080" lvl="0">
              <a:lnSpc>
                <a:spcPct val="150000"/>
              </a:lnSpc>
            </a:pPr>
            <a:r>
              <a:rPr lang="vi-VN" sz="1800" spc="5" dirty="0">
                <a:solidFill>
                  <a:prstClr val="black"/>
                </a:solidFill>
                <a:latin typeface="Montserrat" charset="0"/>
                <a:ea typeface="Montserrat" charset="0"/>
                <a:cs typeface="Montserrat" charset="0"/>
              </a:rPr>
              <a:t>Website: www.</a:t>
            </a:r>
            <a:r>
              <a:rPr lang="en-US" sz="1800" spc="5" dirty="0">
                <a:solidFill>
                  <a:prstClr val="black"/>
                </a:solidFill>
                <a:latin typeface="Montserrat" charset="0"/>
                <a:ea typeface="Montserrat" charset="0"/>
                <a:cs typeface="Montserrat" charset="0"/>
              </a:rPr>
              <a:t>bluec.vn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info@bluec.vn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+84).4.7303.2388 </a:t>
            </a:r>
          </a:p>
          <a:p>
            <a:pPr marL="12700" marR="508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5 Floor, Prima building, 22 Mai Anh Tuan, Dong Da, Ha Noi</a:t>
            </a:r>
          </a:p>
        </p:txBody>
      </p:sp>
      <p:sp>
        <p:nvSpPr>
          <p:cNvPr id="11" name="Rectangle 10"/>
          <p:cNvSpPr/>
          <p:nvPr/>
        </p:nvSpPr>
        <p:spPr>
          <a:xfrm>
            <a:off x="14187639" y="7586619"/>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16" name="Picture 2" descr="http://bluec.vn/wp-content/uploads/2014/06/10374972_244630275731181_5675513997793836960_n1-300x300.png">
            <a:extLst>
              <a:ext uri="{FF2B5EF4-FFF2-40B4-BE49-F238E27FC236}">
                <a16:creationId xmlns:a16="http://schemas.microsoft.com/office/drawing/2014/main" id="{422B4996-4686-4AA2-96C9-21BD2E75CCD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6347" r="5340"/>
          <a:stretch/>
        </p:blipFill>
        <p:spPr bwMode="auto">
          <a:xfrm>
            <a:off x="20478751" y="2085767"/>
            <a:ext cx="2753915" cy="31809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283" r="11244"/>
          <a:stretch/>
        </p:blipFill>
        <p:spPr>
          <a:xfrm>
            <a:off x="1241107" y="1508688"/>
            <a:ext cx="11994833" cy="5230149"/>
          </a:xfrm>
          <a:prstGeom prst="rect">
            <a:avLst/>
          </a:prstGeom>
        </p:spPr>
      </p:pic>
    </p:spTree>
    <p:extLst>
      <p:ext uri="{BB962C8B-B14F-4D97-AF65-F5344CB8AC3E}">
        <p14:creationId xmlns:p14="http://schemas.microsoft.com/office/powerpoint/2010/main" val="913778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7766" y="7716314"/>
            <a:ext cx="11452418" cy="5446940"/>
          </a:xfrm>
          <a:prstGeom prst="rect">
            <a:avLst/>
          </a:prstGeom>
        </p:spPr>
        <p:txBody>
          <a:bodyPr wrap="square">
            <a:spAutoFit/>
          </a:bodyPr>
          <a:lstStyle/>
          <a:p>
            <a:pPr marL="12700" marR="5080" algn="just">
              <a:lnSpc>
                <a:spcPct val="150000"/>
              </a:lnSpc>
            </a:pPr>
            <a:r>
              <a:rPr lang="en-US" sz="1800" spc="10" dirty="0">
                <a:latin typeface="Montserrat" charset="0"/>
                <a:ea typeface="Montserrat" charset="0"/>
                <a:cs typeface="Montserrat" charset="0"/>
              </a:rPr>
              <a:t>MVV Business Academy is a training organization based on a practical training model that provides solutions to support and enhance internal capabilities for Vietnamese enterprises.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MVV Business Academy is based on three main pillars: 1) L &amp; D Consultant - Training &amp; Development; 2) Provide training support platform applying advanced technology in L &amp; D; 3) Provide training programs from international partners.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The MVV Business Academy Coaching Team is comprised of leading Vietnamese and foreign experts thanks to the strategic partnership between MVV Business Academy and </a:t>
            </a:r>
            <a:r>
              <a:rPr lang="en-US" sz="1800" spc="10" dirty="0" err="1">
                <a:latin typeface="Montserrat" charset="0"/>
                <a:ea typeface="Montserrat" charset="0"/>
                <a:cs typeface="Montserrat" charset="0"/>
              </a:rPr>
              <a:t>CrossKnowledge</a:t>
            </a:r>
            <a:r>
              <a:rPr lang="en-US" sz="1800" spc="10" dirty="0">
                <a:latin typeface="Montserrat" charset="0"/>
                <a:ea typeface="Montserrat" charset="0"/>
                <a:cs typeface="Montserrat" charset="0"/>
              </a:rPr>
              <a:t> (France), </a:t>
            </a:r>
            <a:r>
              <a:rPr lang="en-US" sz="1800" spc="10" dirty="0" err="1">
                <a:latin typeface="Montserrat" charset="0"/>
                <a:ea typeface="Montserrat" charset="0"/>
                <a:cs typeface="Montserrat" charset="0"/>
              </a:rPr>
              <a:t>Mercuri</a:t>
            </a:r>
            <a:r>
              <a:rPr lang="en-US" sz="1800" spc="10" dirty="0">
                <a:latin typeface="Montserrat" charset="0"/>
                <a:ea typeface="Montserrat" charset="0"/>
                <a:cs typeface="Montserrat" charset="0"/>
              </a:rPr>
              <a:t> International (Sweden) and Other leading international education organizations. The mission of the MVV Business Academy is to contribute to enhancing the competitiveness and creating outstanding development for enterprises through the training and development of their own resources.</a:t>
            </a:r>
          </a:p>
        </p:txBody>
      </p:sp>
      <p:sp>
        <p:nvSpPr>
          <p:cNvPr id="6" name="Rectangle 5"/>
          <p:cNvSpPr/>
          <p:nvPr/>
        </p:nvSpPr>
        <p:spPr>
          <a:xfrm>
            <a:off x="14044280" y="1161329"/>
            <a:ext cx="6009663" cy="2538452"/>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Quan started his career as a salesman at NKK Medical II (</a:t>
            </a:r>
            <a:r>
              <a:rPr lang="en-US" sz="1800" dirty="0" err="1">
                <a:latin typeface="Montserrat" charset="0"/>
                <a:ea typeface="Montserrat" charset="0"/>
                <a:cs typeface="Montserrat" charset="0"/>
              </a:rPr>
              <a:t>ViDeMex</a:t>
            </a:r>
            <a:r>
              <a:rPr lang="en-US" sz="1800" dirty="0">
                <a:latin typeface="Montserrat" charset="0"/>
                <a:ea typeface="Montserrat" charset="0"/>
                <a:cs typeface="Montserrat" charset="0"/>
              </a:rPr>
              <a:t> II) in Hanoi. He then held many important positions such as Business Director, Assistant Director, Chief of Office ... for many big and famous companies. He is currently the Managing Director of MVV Academy.</a:t>
            </a:r>
          </a:p>
        </p:txBody>
      </p:sp>
      <p:sp>
        <p:nvSpPr>
          <p:cNvPr id="7" name="Rectangle 6"/>
          <p:cNvSpPr/>
          <p:nvPr/>
        </p:nvSpPr>
        <p:spPr>
          <a:xfrm>
            <a:off x="14044278" y="585162"/>
            <a:ext cx="2542684" cy="400110"/>
          </a:xfrm>
          <a:prstGeom prst="rect">
            <a:avLst/>
          </a:prstGeom>
          <a:noFill/>
        </p:spPr>
        <p:txBody>
          <a:bodyPr wrap="none">
            <a:spAutoFit/>
          </a:bodyPr>
          <a:lstStyle/>
          <a:p>
            <a:r>
              <a:rPr lang="vi-VN" altLang="zh-TW" sz="2000" b="1" dirty="0">
                <a:latin typeface="Montserrat" charset="0"/>
                <a:ea typeface="Montserrat" charset="0"/>
                <a:cs typeface="Montserrat" charset="0"/>
              </a:rPr>
              <a:t>Mr. Bui Đuc Quan</a:t>
            </a:r>
            <a:endParaRPr lang="en-US" sz="2000" b="1" dirty="0"/>
          </a:p>
        </p:txBody>
      </p:sp>
      <p:sp>
        <p:nvSpPr>
          <p:cNvPr id="8" name="Rectangle 7"/>
          <p:cNvSpPr/>
          <p:nvPr/>
        </p:nvSpPr>
        <p:spPr>
          <a:xfrm>
            <a:off x="14044278" y="4802292"/>
            <a:ext cx="9217167" cy="3369449"/>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Prior to becoming CEO at MVV Edu, Mr. Quan had nearly 10 years of experience in business administration and training. He has been in charge of many important positions such as Assistant to General Director, Sales Director, CEO, </a:t>
            </a:r>
            <a:r>
              <a:rPr lang="en-US" altLang="zh-TW" sz="1800" dirty="0" err="1">
                <a:solidFill>
                  <a:prstClr val="black"/>
                </a:solidFill>
                <a:latin typeface="Montserrat" charset="0"/>
                <a:ea typeface="Montserrat" charset="0"/>
                <a:cs typeface="Montserrat" charset="0"/>
              </a:rPr>
              <a:t>etc</a:t>
            </a:r>
            <a:r>
              <a:rPr lang="en-US" altLang="zh-TW" sz="1800" dirty="0">
                <a:solidFill>
                  <a:prstClr val="black"/>
                </a:solidFill>
                <a:latin typeface="Montserrat" charset="0"/>
                <a:ea typeface="Montserrat" charset="0"/>
                <a:cs typeface="Montserrat" charset="0"/>
              </a:rPr>
              <a:t> in many domestic and foreign companies.</a:t>
            </a:r>
          </a:p>
          <a:p>
            <a:pPr lvl="0">
              <a:lnSpc>
                <a:spcPct val="150000"/>
              </a:lnSpc>
              <a:defRPr/>
            </a:pPr>
            <a:endParaRPr lang="en-US" altLang="zh-TW" sz="1800" dirty="0">
              <a:solidFill>
                <a:prstClr val="black"/>
              </a:solidFill>
              <a:latin typeface="Montserrat" charset="0"/>
              <a:ea typeface="Montserrat" charset="0"/>
              <a:cs typeface="Montserrat" charset="0"/>
            </a:endParaRPr>
          </a:p>
          <a:p>
            <a:pPr lvl="0">
              <a:lnSpc>
                <a:spcPct val="150000"/>
              </a:lnSpc>
              <a:defRPr/>
            </a:pPr>
            <a:r>
              <a:rPr lang="en-US" altLang="zh-TW" sz="1800" dirty="0">
                <a:solidFill>
                  <a:prstClr val="black"/>
                </a:solidFill>
                <a:latin typeface="Montserrat" charset="0"/>
                <a:ea typeface="Montserrat" charset="0"/>
                <a:cs typeface="Montserrat" charset="0"/>
              </a:rPr>
              <a:t>From the year 2015, Mr. Quan works as Chief Executive Director at MVV Academy. He is a direct manager of the company's departments, proposing business plans and developing corporate training projects.</a:t>
            </a:r>
          </a:p>
        </p:txBody>
      </p:sp>
      <p:sp>
        <p:nvSpPr>
          <p:cNvPr id="9" name="Rectangle 8"/>
          <p:cNvSpPr/>
          <p:nvPr/>
        </p:nvSpPr>
        <p:spPr>
          <a:xfrm>
            <a:off x="1257766" y="7039571"/>
            <a:ext cx="5606022" cy="400110"/>
          </a:xfrm>
          <a:prstGeom prst="rect">
            <a:avLst/>
          </a:prstGeom>
          <a:noFill/>
        </p:spPr>
        <p:txBody>
          <a:bodyPr wrap="none">
            <a:spAutoFit/>
          </a:bodyPr>
          <a:lstStyle/>
          <a:p>
            <a:r>
              <a:rPr lang="vi-VN" altLang="zh-TW" sz="2000" b="1" dirty="0">
                <a:latin typeface="Montserrat" charset="0"/>
                <a:ea typeface="Montserrat" charset="0"/>
                <a:cs typeface="Montserrat" charset="0"/>
              </a:rPr>
              <a:t>Business Institude MVV </a:t>
            </a:r>
            <a:r>
              <a:rPr lang="mr-IN" altLang="zh-TW" sz="2000" b="1" dirty="0">
                <a:latin typeface="Montserrat" charset="0"/>
                <a:ea typeface="Montserrat" charset="0"/>
                <a:cs typeface="Montserrat" charset="0"/>
              </a:rPr>
              <a:t>–</a:t>
            </a:r>
            <a:r>
              <a:rPr lang="vi-VN" altLang="zh-TW" sz="2000" b="1" dirty="0">
                <a:latin typeface="Montserrat" charset="0"/>
                <a:ea typeface="Montserrat" charset="0"/>
                <a:cs typeface="Montserrat" charset="0"/>
              </a:rPr>
              <a:t> MVV Academy</a:t>
            </a:r>
            <a:endParaRPr lang="en-US" altLang="zh-TW" sz="2000" b="1" dirty="0">
              <a:latin typeface="Montserrat" charset="0"/>
              <a:ea typeface="Montserrat" charset="0"/>
              <a:cs typeface="Montserrat" charset="0"/>
            </a:endParaRPr>
          </a:p>
        </p:txBody>
      </p:sp>
      <p:sp>
        <p:nvSpPr>
          <p:cNvPr id="10" name="Rectangle 9"/>
          <p:cNvSpPr/>
          <p:nvPr/>
        </p:nvSpPr>
        <p:spPr>
          <a:xfrm>
            <a:off x="14044278" y="9932550"/>
            <a:ext cx="9045027" cy="1754326"/>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mvvcoaching.edu.vn</a:t>
            </a:r>
          </a:p>
          <a:p>
            <a:pPr marL="12700" marR="5080" lvl="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info@mvv.edu.vn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(028).3930.9196 </a:t>
            </a:r>
          </a:p>
          <a:p>
            <a:pPr marL="12700" marR="5080">
              <a:lnSpc>
                <a:spcPct val="150000"/>
              </a:lnSpc>
            </a:pPr>
            <a:r>
              <a:rPr lang="vi-VN" sz="1800" spc="5" dirty="0">
                <a:solidFill>
                  <a:prstClr val="black"/>
                </a:solidFill>
                <a:latin typeface="Montserrat" charset="0"/>
                <a:ea typeface="Montserrat" charset="0"/>
                <a:cs typeface="Montserrat" charset="0"/>
              </a:rPr>
              <a:t>Address: 2 Floor, </a:t>
            </a:r>
            <a:r>
              <a:rPr lang="en-US" sz="1800" spc="5" dirty="0">
                <a:solidFill>
                  <a:prstClr val="black"/>
                </a:solidFill>
                <a:latin typeface="Montserrat" charset="0"/>
                <a:ea typeface="Montserrat" charset="0"/>
                <a:cs typeface="Montserrat" charset="0"/>
              </a:rPr>
              <a:t>ITAXA </a:t>
            </a:r>
            <a:r>
              <a:rPr lang="vi-VN" sz="1800" spc="5" dirty="0">
                <a:solidFill>
                  <a:prstClr val="black"/>
                </a:solidFill>
                <a:latin typeface="Montserrat" charset="0"/>
                <a:ea typeface="Montserrat" charset="0"/>
                <a:cs typeface="Montserrat" charset="0"/>
              </a:rPr>
              <a:t>Building</a:t>
            </a:r>
            <a:r>
              <a:rPr lang="en-US" sz="1800" spc="5" dirty="0">
                <a:solidFill>
                  <a:prstClr val="black"/>
                </a:solidFill>
                <a:latin typeface="Montserrat" charset="0"/>
                <a:ea typeface="Montserrat" charset="0"/>
                <a:cs typeface="Montserrat" charset="0"/>
              </a:rPr>
              <a:t>, 19 </a:t>
            </a:r>
            <a:r>
              <a:rPr lang="vi-VN" sz="1800" spc="5" dirty="0">
                <a:solidFill>
                  <a:prstClr val="black"/>
                </a:solidFill>
                <a:latin typeface="Montserrat" charset="0"/>
                <a:ea typeface="Montserrat" charset="0"/>
                <a:cs typeface="Montserrat" charset="0"/>
              </a:rPr>
              <a:t>Vo Van Tan</a:t>
            </a:r>
            <a:r>
              <a:rPr lang="en-US" sz="1800" spc="5" dirty="0">
                <a:solidFill>
                  <a:prstClr val="black"/>
                </a:solidFill>
                <a:latin typeface="Montserrat" charset="0"/>
                <a:ea typeface="Montserrat" charset="0"/>
                <a:cs typeface="Montserrat" charset="0"/>
              </a:rPr>
              <a:t>, P.6, Q.3, </a:t>
            </a:r>
            <a:r>
              <a:rPr lang="vi-VN" sz="1800" spc="5" dirty="0">
                <a:solidFill>
                  <a:prstClr val="black"/>
                </a:solidFill>
                <a:latin typeface="Montserrat" charset="0"/>
                <a:ea typeface="Montserrat" charset="0"/>
                <a:cs typeface="Montserrat" charset="0"/>
              </a:rPr>
              <a:t>Ho Chi Minh city</a:t>
            </a:r>
          </a:p>
        </p:txBody>
      </p:sp>
      <p:sp>
        <p:nvSpPr>
          <p:cNvPr id="11" name="Rectangle 10"/>
          <p:cNvSpPr/>
          <p:nvPr/>
        </p:nvSpPr>
        <p:spPr>
          <a:xfrm>
            <a:off x="14044278" y="9398628"/>
            <a:ext cx="1319592"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2" b="3085"/>
          <a:stretch/>
        </p:blipFill>
        <p:spPr>
          <a:xfrm>
            <a:off x="1257766" y="585162"/>
            <a:ext cx="11452418" cy="6177776"/>
          </a:xfrm>
          <a:prstGeom prst="rect">
            <a:avLst/>
          </a:prstGeom>
        </p:spPr>
      </p:pic>
      <p:pic>
        <p:nvPicPr>
          <p:cNvPr id="13" name="Picture 12">
            <a:extLst>
              <a:ext uri="{FF2B5EF4-FFF2-40B4-BE49-F238E27FC236}">
                <a16:creationId xmlns:a16="http://schemas.microsoft.com/office/drawing/2014/main" id="{2E08F194-2776-49FF-867B-779C721D3AFE}"/>
              </a:ext>
            </a:extLst>
          </p:cNvPr>
          <p:cNvPicPr>
            <a:picLocks noChangeAspect="1"/>
          </p:cNvPicPr>
          <p:nvPr/>
        </p:nvPicPr>
        <p:blipFill rotWithShape="1">
          <a:blip r:embed="rId3"/>
          <a:srcRect l="5910" t="9588" r="9642" b="4790"/>
          <a:stretch/>
        </p:blipFill>
        <p:spPr>
          <a:xfrm>
            <a:off x="20382870" y="1161329"/>
            <a:ext cx="2878575" cy="3291944"/>
          </a:xfrm>
          <a:prstGeom prst="rect">
            <a:avLst/>
          </a:prstGeom>
        </p:spPr>
      </p:pic>
    </p:spTree>
    <p:extLst>
      <p:ext uri="{BB962C8B-B14F-4D97-AF65-F5344CB8AC3E}">
        <p14:creationId xmlns:p14="http://schemas.microsoft.com/office/powerpoint/2010/main" val="1886885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7766" y="8264548"/>
            <a:ext cx="11452418" cy="4200445"/>
          </a:xfrm>
          <a:prstGeom prst="rect">
            <a:avLst/>
          </a:prstGeom>
        </p:spPr>
        <p:txBody>
          <a:bodyPr wrap="square">
            <a:spAutoFit/>
          </a:bodyPr>
          <a:lstStyle/>
          <a:p>
            <a:pPr marL="12700" marR="5080" algn="just">
              <a:lnSpc>
                <a:spcPct val="150000"/>
              </a:lnSpc>
            </a:pPr>
            <a:r>
              <a:rPr lang="en-US" sz="1800" spc="10" dirty="0">
                <a:latin typeface="Montserrat" charset="0"/>
                <a:ea typeface="Montserrat" charset="0"/>
                <a:cs typeface="Montserrat" charset="0"/>
              </a:rPr>
              <a:t>Founded in April 2015, </a:t>
            </a:r>
            <a:r>
              <a:rPr lang="en-US" sz="1800" spc="10" dirty="0" err="1">
                <a:latin typeface="Montserrat" charset="0"/>
                <a:ea typeface="Montserrat" charset="0"/>
                <a:cs typeface="Montserrat" charset="0"/>
              </a:rPr>
              <a:t>DigiMed</a:t>
            </a:r>
            <a:r>
              <a:rPr lang="en-US" sz="1800" spc="10" dirty="0">
                <a:latin typeface="Montserrat" charset="0"/>
                <a:ea typeface="Montserrat" charset="0"/>
                <a:cs typeface="Montserrat" charset="0"/>
              </a:rPr>
              <a:t> is a member of Media Ventures </a:t>
            </a:r>
            <a:r>
              <a:rPr lang="en-US" sz="1800" spc="10" dirty="0" err="1">
                <a:latin typeface="Montserrat" charset="0"/>
                <a:ea typeface="Montserrat" charset="0"/>
                <a:cs typeface="Montserrat" charset="0"/>
              </a:rPr>
              <a:t>Vienam</a:t>
            </a:r>
            <a:r>
              <a:rPr lang="en-US" sz="1800" spc="10" dirty="0">
                <a:latin typeface="Montserrat" charset="0"/>
                <a:ea typeface="Montserrat" charset="0"/>
                <a:cs typeface="Montserrat" charset="0"/>
              </a:rPr>
              <a:t> Group with offices in Hanoi and Ho Chi Minh City. </a:t>
            </a:r>
            <a:r>
              <a:rPr lang="en-US" sz="1800" spc="10" dirty="0" err="1">
                <a:latin typeface="Montserrat" charset="0"/>
                <a:ea typeface="Montserrat" charset="0"/>
                <a:cs typeface="Montserrat" charset="0"/>
              </a:rPr>
              <a:t>DigiMed</a:t>
            </a:r>
            <a:r>
              <a:rPr lang="en-US" sz="1800" spc="10" dirty="0">
                <a:latin typeface="Montserrat" charset="0"/>
                <a:ea typeface="Montserrat" charset="0"/>
                <a:cs typeface="Montserrat" charset="0"/>
              </a:rPr>
              <a:t> is a technology research and development company, providing solutions and consulting services for businesses in many fields, with knowledge and experience in the fields of health, education and marketing.</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Our mission is to develop digital solutions / platforms with cloud computing, AI, providing customers with value through simple but powerful products.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Everybody at </a:t>
            </a:r>
            <a:r>
              <a:rPr lang="en-US" sz="1800" spc="10" dirty="0" err="1">
                <a:latin typeface="Montserrat" charset="0"/>
                <a:ea typeface="Montserrat" charset="0"/>
                <a:cs typeface="Montserrat" charset="0"/>
              </a:rPr>
              <a:t>DigiMed</a:t>
            </a:r>
            <a:r>
              <a:rPr lang="en-US" sz="1800" spc="10" dirty="0">
                <a:latin typeface="Montserrat" charset="0"/>
                <a:ea typeface="Montserrat" charset="0"/>
                <a:cs typeface="Montserrat" charset="0"/>
              </a:rPr>
              <a:t> is the problem solver. We all look into each new business as well as the business issues, before giving ideas and solutions to them.</a:t>
            </a:r>
          </a:p>
        </p:txBody>
      </p:sp>
      <p:sp>
        <p:nvSpPr>
          <p:cNvPr id="6" name="Rectangle 5"/>
          <p:cNvSpPr/>
          <p:nvPr/>
        </p:nvSpPr>
        <p:spPr>
          <a:xfrm>
            <a:off x="14044278" y="1887642"/>
            <a:ext cx="5740013" cy="2538452"/>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Le Minh Duc is a co-founder and CTO of </a:t>
            </a:r>
            <a:r>
              <a:rPr lang="en-US" sz="1800" dirty="0" err="1">
                <a:latin typeface="Montserrat" charset="0"/>
                <a:ea typeface="Montserrat" charset="0"/>
                <a:cs typeface="Montserrat" charset="0"/>
              </a:rPr>
              <a:t>DigiMed</a:t>
            </a:r>
            <a:r>
              <a:rPr lang="en-US" sz="1800" dirty="0">
                <a:latin typeface="Montserrat" charset="0"/>
                <a:ea typeface="Montserrat" charset="0"/>
                <a:cs typeface="Montserrat" charset="0"/>
              </a:rPr>
              <a:t>, a technology research and development company, providing solutions and consulting services to companies in many fields such as </a:t>
            </a:r>
            <a:r>
              <a:rPr lang="en-US" sz="1800" dirty="0" err="1">
                <a:latin typeface="Montserrat" charset="0"/>
                <a:ea typeface="Montserrat" charset="0"/>
                <a:cs typeface="Montserrat" charset="0"/>
              </a:rPr>
              <a:t>Mediacl</a:t>
            </a:r>
            <a:r>
              <a:rPr lang="en-US" sz="1800" dirty="0">
                <a:latin typeface="Montserrat" charset="0"/>
                <a:ea typeface="Montserrat" charset="0"/>
                <a:cs typeface="Montserrat" charset="0"/>
              </a:rPr>
              <a:t>, Education and Communication.</a:t>
            </a:r>
          </a:p>
        </p:txBody>
      </p:sp>
      <p:sp>
        <p:nvSpPr>
          <p:cNvPr id="7" name="Rectangle 6"/>
          <p:cNvSpPr/>
          <p:nvPr/>
        </p:nvSpPr>
        <p:spPr>
          <a:xfrm>
            <a:off x="14044278" y="1138513"/>
            <a:ext cx="2359941" cy="400110"/>
          </a:xfrm>
          <a:prstGeom prst="rect">
            <a:avLst/>
          </a:prstGeom>
          <a:noFill/>
        </p:spPr>
        <p:txBody>
          <a:bodyPr wrap="none">
            <a:spAutoFit/>
          </a:bodyPr>
          <a:lstStyle/>
          <a:p>
            <a:r>
              <a:rPr lang="vi-VN" altLang="zh-TW" sz="2000" b="1" dirty="0">
                <a:latin typeface="Montserrat" charset="0"/>
                <a:ea typeface="Montserrat" charset="0"/>
                <a:cs typeface="Montserrat" charset="0"/>
              </a:rPr>
              <a:t>Mr. Le Minh Duc</a:t>
            </a:r>
            <a:endParaRPr lang="en-US" sz="2000" b="1" dirty="0"/>
          </a:p>
        </p:txBody>
      </p:sp>
      <p:sp>
        <p:nvSpPr>
          <p:cNvPr id="8" name="Rectangle 7"/>
          <p:cNvSpPr/>
          <p:nvPr/>
        </p:nvSpPr>
        <p:spPr>
          <a:xfrm>
            <a:off x="14044278" y="5093237"/>
            <a:ext cx="9217167" cy="2122953"/>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Mr. Le Minh Duc graduated from Nanyang University - Top 12 most prestigious schools in the world. He is a technology specialist involved in building solutions that specialize in business with more than 5 years of experience in leading multinational companies in Singapore such as Delphi Automotive, </a:t>
            </a:r>
            <a:r>
              <a:rPr lang="en-US" altLang="zh-TW" sz="1800" dirty="0" err="1">
                <a:solidFill>
                  <a:prstClr val="black"/>
                </a:solidFill>
                <a:latin typeface="Montserrat" charset="0"/>
                <a:ea typeface="Montserrat" charset="0"/>
                <a:cs typeface="Montserrat" charset="0"/>
              </a:rPr>
              <a:t>Nyenburgh</a:t>
            </a:r>
            <a:r>
              <a:rPr lang="en-US" altLang="zh-TW" sz="1800" dirty="0">
                <a:solidFill>
                  <a:prstClr val="black"/>
                </a:solidFill>
                <a:latin typeface="Montserrat" charset="0"/>
                <a:ea typeface="Montserrat" charset="0"/>
                <a:cs typeface="Montserrat" charset="0"/>
              </a:rPr>
              <a:t> and NEC. ...</a:t>
            </a:r>
          </a:p>
        </p:txBody>
      </p:sp>
      <p:sp>
        <p:nvSpPr>
          <p:cNvPr id="9" name="Rectangle 8"/>
          <p:cNvSpPr/>
          <p:nvPr/>
        </p:nvSpPr>
        <p:spPr>
          <a:xfrm>
            <a:off x="1257766" y="7627720"/>
            <a:ext cx="3437159"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DigiMed Vietnam</a:t>
            </a:r>
            <a:endParaRPr lang="en-US" altLang="zh-TW" sz="2000" b="1" dirty="0">
              <a:latin typeface="Montserrat" charset="0"/>
              <a:ea typeface="Montserrat" charset="0"/>
              <a:cs typeface="Montserrat" charset="0"/>
            </a:endParaRPr>
          </a:p>
        </p:txBody>
      </p:sp>
      <p:sp>
        <p:nvSpPr>
          <p:cNvPr id="10" name="Rectangle 9"/>
          <p:cNvSpPr/>
          <p:nvPr/>
        </p:nvSpPr>
        <p:spPr>
          <a:xfrm>
            <a:off x="14044278" y="8264548"/>
            <a:ext cx="9045027" cy="1754326"/>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www.digimed.vn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hien.ngo@digimed.vn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pt-BR" sz="1800" spc="5" dirty="0">
                <a:solidFill>
                  <a:prstClr val="black"/>
                </a:solidFill>
                <a:latin typeface="Montserrat" charset="0"/>
                <a:ea typeface="Montserrat" charset="0"/>
                <a:cs typeface="Montserrat" charset="0"/>
              </a:rPr>
              <a:t>0962 794 428 (Ms.Hien)</a:t>
            </a:r>
          </a:p>
          <a:p>
            <a:pPr marL="12700" marR="5080" lvl="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7th Floor, IC Building, 82 Duy Tan, Cau Giay, Ha Noi</a:t>
            </a:r>
            <a:endParaRPr lang="vi-VN" sz="1800" spc="5" dirty="0">
              <a:solidFill>
                <a:prstClr val="black"/>
              </a:solidFill>
              <a:latin typeface="Montserrat" charset="0"/>
              <a:ea typeface="Montserrat" charset="0"/>
              <a:cs typeface="Montserrat" charset="0"/>
            </a:endParaRPr>
          </a:p>
        </p:txBody>
      </p:sp>
      <p:sp>
        <p:nvSpPr>
          <p:cNvPr id="11" name="Rectangle 10"/>
          <p:cNvSpPr/>
          <p:nvPr/>
        </p:nvSpPr>
        <p:spPr>
          <a:xfrm>
            <a:off x="14044278" y="7730626"/>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780" r="6251"/>
          <a:stretch/>
        </p:blipFill>
        <p:spPr>
          <a:xfrm>
            <a:off x="1257766" y="876107"/>
            <a:ext cx="11452418" cy="5719452"/>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14807"/>
          <a:stretch/>
        </p:blipFill>
        <p:spPr>
          <a:xfrm>
            <a:off x="20291967" y="1452274"/>
            <a:ext cx="2969478" cy="3291944"/>
          </a:xfrm>
          <a:prstGeom prst="rect">
            <a:avLst/>
          </a:prstGeom>
        </p:spPr>
      </p:pic>
    </p:spTree>
    <p:extLst>
      <p:ext uri="{BB962C8B-B14F-4D97-AF65-F5344CB8AC3E}">
        <p14:creationId xmlns:p14="http://schemas.microsoft.com/office/powerpoint/2010/main" val="384365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876905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14A50AB-232F-4C18-B64D-0C7709603840}"/>
              </a:ext>
            </a:extLst>
          </p:cNvPr>
          <p:cNvPicPr>
            <a:picLocks noChangeAspect="1"/>
          </p:cNvPicPr>
          <p:nvPr/>
        </p:nvPicPr>
        <p:blipFill rotWithShape="1">
          <a:blip r:embed="rId3">
            <a:extLst>
              <a:ext uri="{28A0092B-C50C-407E-A947-70E740481C1C}">
                <a14:useLocalDpi xmlns:a14="http://schemas.microsoft.com/office/drawing/2010/main" val="0"/>
              </a:ext>
            </a:extLst>
          </a:blip>
          <a:srcRect b="25665"/>
          <a:stretch/>
        </p:blipFill>
        <p:spPr>
          <a:xfrm>
            <a:off x="0" y="1340"/>
            <a:ext cx="24379238" cy="13713321"/>
          </a:xfrm>
          <a:prstGeom prst="rect">
            <a:avLst/>
          </a:prstGeom>
        </p:spPr>
      </p:pic>
      <p:sp>
        <p:nvSpPr>
          <p:cNvPr id="47" name="Rectangle 46">
            <a:extLst>
              <a:ext uri="{FF2B5EF4-FFF2-40B4-BE49-F238E27FC236}">
                <a16:creationId xmlns:a16="http://schemas.microsoft.com/office/drawing/2014/main" id="{FC04BDD0-D91F-492F-AB60-4941F051E719}"/>
              </a:ext>
            </a:extLst>
          </p:cNvPr>
          <p:cNvSpPr/>
          <p:nvPr/>
        </p:nvSpPr>
        <p:spPr>
          <a:xfrm>
            <a:off x="0" y="1339"/>
            <a:ext cx="24409636" cy="1291538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latin typeface="Montserrat" charset="0"/>
              <a:ea typeface="Montserrat" charset="0"/>
              <a:cs typeface="Montserrat" charset="0"/>
            </a:endParaRPr>
          </a:p>
        </p:txBody>
      </p:sp>
      <p:pic>
        <p:nvPicPr>
          <p:cNvPr id="48" name="Picture 47">
            <a:extLst>
              <a:ext uri="{FF2B5EF4-FFF2-40B4-BE49-F238E27FC236}">
                <a16:creationId xmlns:a16="http://schemas.microsoft.com/office/drawing/2014/main" id="{F09830F9-68A7-4D33-B60B-06DA13B99048}"/>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1"/>
            <a:ext cx="24379238" cy="1128797"/>
          </a:xfrm>
          <a:prstGeom prst="rect">
            <a:avLst/>
          </a:prstGeom>
        </p:spPr>
      </p:pic>
      <p:sp>
        <p:nvSpPr>
          <p:cNvPr id="49" name="TextBox 48">
            <a:extLst>
              <a:ext uri="{FF2B5EF4-FFF2-40B4-BE49-F238E27FC236}">
                <a16:creationId xmlns:a16="http://schemas.microsoft.com/office/drawing/2014/main" id="{8F73047C-28C7-48AD-A6D9-89D85F0D6FEB}"/>
              </a:ext>
            </a:extLst>
          </p:cNvPr>
          <p:cNvSpPr txBox="1"/>
          <p:nvPr/>
        </p:nvSpPr>
        <p:spPr>
          <a:xfrm>
            <a:off x="8529085" y="347677"/>
            <a:ext cx="1876044"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WHAT WE DO</a:t>
            </a:r>
          </a:p>
        </p:txBody>
      </p:sp>
      <p:sp>
        <p:nvSpPr>
          <p:cNvPr id="50" name="TextBox 49">
            <a:extLst>
              <a:ext uri="{FF2B5EF4-FFF2-40B4-BE49-F238E27FC236}">
                <a16:creationId xmlns:a16="http://schemas.microsoft.com/office/drawing/2014/main" id="{067520FB-0CC1-47D3-A098-6202EF9F5E18}"/>
              </a:ext>
            </a:extLst>
          </p:cNvPr>
          <p:cNvSpPr txBox="1"/>
          <p:nvPr/>
        </p:nvSpPr>
        <p:spPr>
          <a:xfrm>
            <a:off x="3879269" y="22725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p>
          <a:p>
            <a:pPr algn="ct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id="{F69B7AE8-6FB1-45E3-88FD-930A528E223F}"/>
              </a:ext>
            </a:extLst>
          </p:cNvPr>
          <p:cNvSpPr txBox="1"/>
          <p:nvPr/>
        </p:nvSpPr>
        <p:spPr>
          <a:xfrm>
            <a:off x="6107425" y="323252"/>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52" name="Rectangle 51">
            <a:extLst>
              <a:ext uri="{FF2B5EF4-FFF2-40B4-BE49-F238E27FC236}">
                <a16:creationId xmlns:a16="http://schemas.microsoft.com/office/drawing/2014/main" id="{84643FC8-3A79-480B-A2FC-F3DF9A6C2277}"/>
              </a:ext>
            </a:extLst>
          </p:cNvPr>
          <p:cNvSpPr/>
          <p:nvPr/>
        </p:nvSpPr>
        <p:spPr>
          <a:xfrm>
            <a:off x="10862807" y="367023"/>
            <a:ext cx="1911849"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53" name="Rectangle 52">
            <a:extLst>
              <a:ext uri="{FF2B5EF4-FFF2-40B4-BE49-F238E27FC236}">
                <a16:creationId xmlns:a16="http://schemas.microsoft.com/office/drawing/2014/main" id="{4A639ABC-ED58-466E-9EC4-0598E187F336}"/>
              </a:ext>
            </a:extLst>
          </p:cNvPr>
          <p:cNvSpPr/>
          <p:nvPr/>
        </p:nvSpPr>
        <p:spPr>
          <a:xfrm>
            <a:off x="12774656" y="150242"/>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54" name="Rectangle 53">
            <a:extLst>
              <a:ext uri="{FF2B5EF4-FFF2-40B4-BE49-F238E27FC236}">
                <a16:creationId xmlns:a16="http://schemas.microsoft.com/office/drawing/2014/main" id="{BBFF4676-0FFF-43B7-9B03-8F6974F29361}"/>
              </a:ext>
            </a:extLst>
          </p:cNvPr>
          <p:cNvSpPr/>
          <p:nvPr/>
        </p:nvSpPr>
        <p:spPr>
          <a:xfrm>
            <a:off x="18620888" y="320178"/>
            <a:ext cx="2926802" cy="307777"/>
          </a:xfrm>
          <a:prstGeom prst="rect">
            <a:avLst/>
          </a:prstGeom>
          <a:solidFill>
            <a:srgbClr val="D5AA70"/>
          </a:solidFill>
        </p:spPr>
        <p:txBody>
          <a:bodyPr wrap="square">
            <a:spAutoFit/>
          </a:bodyPr>
          <a:lstStyle/>
          <a:p>
            <a:pPr algn="ctr"/>
            <a:r>
              <a:rPr lang="en-US" sz="1400">
                <a:solidFill>
                  <a:schemeClr val="bg1"/>
                </a:solidFill>
                <a:latin typeface="Montserrat" charset="0"/>
                <a:ea typeface="Montserrat" charset="0"/>
                <a:cs typeface="Montserrat" charset="0"/>
              </a:rPr>
              <a:t>CONTACT US</a:t>
            </a:r>
          </a:p>
        </p:txBody>
      </p:sp>
      <p:sp>
        <p:nvSpPr>
          <p:cNvPr id="63" name="Rectangle 62">
            <a:extLst>
              <a:ext uri="{FF2B5EF4-FFF2-40B4-BE49-F238E27FC236}">
                <a16:creationId xmlns:a16="http://schemas.microsoft.com/office/drawing/2014/main" id="{C9A2F5C6-FA0D-4A43-A8C0-230D9141843B}"/>
              </a:ext>
            </a:extLst>
          </p:cNvPr>
          <p:cNvSpPr/>
          <p:nvPr/>
        </p:nvSpPr>
        <p:spPr>
          <a:xfrm>
            <a:off x="0" y="12916728"/>
            <a:ext cx="24379238" cy="79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a:solidFill>
                  <a:prstClr val="black"/>
                </a:solidFill>
                <a:latin typeface="Montserrat" charset="0"/>
                <a:ea typeface="Montserrat" charset="0"/>
                <a:cs typeface="Montserrat" charset="0"/>
              </a:rPr>
              <a:t>(Button) </a:t>
            </a:r>
            <a:r>
              <a:rPr lang="en-US" sz="2400" b="1">
                <a:solidFill>
                  <a:prstClr val="black"/>
                </a:solidFill>
                <a:latin typeface="Montserrat" charset="0"/>
                <a:ea typeface="Montserrat" charset="0"/>
                <a:cs typeface="Montserrat" charset="0"/>
              </a:rPr>
              <a:t>Các câu chuyện thành công của chúng tôi </a:t>
            </a:r>
            <a:r>
              <a:rPr lang="vi-VN" sz="2400">
                <a:solidFill>
                  <a:prstClr val="black"/>
                </a:solidFill>
                <a:latin typeface="Montserrat" charset="0"/>
                <a:ea typeface="Montserrat" charset="0"/>
                <a:cs typeface="Montserrat" charset="0"/>
              </a:rPr>
              <a:t>&gt; Link dẫn về II.</a:t>
            </a:r>
            <a:endParaRPr lang="en-US" sz="2400" b="1">
              <a:solidFill>
                <a:prstClr val="black"/>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B9D4EE67-8B9E-4667-9C62-55D825A778EC}"/>
              </a:ext>
            </a:extLst>
          </p:cNvPr>
          <p:cNvSpPr/>
          <p:nvPr/>
        </p:nvSpPr>
        <p:spPr>
          <a:xfrm>
            <a:off x="1567197" y="6764517"/>
            <a:ext cx="21275242"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latin typeface="Montserrat" charset="0"/>
                <a:ea typeface="Montserrat" charset="0"/>
                <a:cs typeface="Montserrat" charset="0"/>
              </a:rPr>
              <a:t>We measure success in our work by enhancing the brand value of our customers</a:t>
            </a:r>
          </a:p>
        </p:txBody>
      </p:sp>
      <p:sp>
        <p:nvSpPr>
          <p:cNvPr id="18" name="TextBox 17">
            <a:extLst>
              <a:ext uri="{FF2B5EF4-FFF2-40B4-BE49-F238E27FC236}">
                <a16:creationId xmlns:a16="http://schemas.microsoft.com/office/drawing/2014/main" id="{8B5A6BB2-C08F-4FE5-B6E0-689DAF905470}"/>
              </a:ext>
            </a:extLst>
          </p:cNvPr>
          <p:cNvSpPr txBox="1"/>
          <p:nvPr/>
        </p:nvSpPr>
        <p:spPr>
          <a:xfrm>
            <a:off x="1709514" y="4554866"/>
            <a:ext cx="20645427" cy="2061846"/>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Our mission is to help our customers increase their brand equity in a sustainable way</a:t>
            </a:r>
          </a:p>
        </p:txBody>
      </p:sp>
      <p:sp>
        <p:nvSpPr>
          <p:cNvPr id="21" name="Rectangle 20">
            <a:extLst>
              <a:ext uri="{FF2B5EF4-FFF2-40B4-BE49-F238E27FC236}">
                <a16:creationId xmlns:a16="http://schemas.microsoft.com/office/drawing/2014/main" id="{B3F12D54-FB9F-4088-953E-5F56808D03B0}"/>
              </a:ext>
            </a:extLst>
          </p:cNvPr>
          <p:cNvSpPr/>
          <p:nvPr/>
        </p:nvSpPr>
        <p:spPr>
          <a:xfrm>
            <a:off x="10503582" y="8544255"/>
            <a:ext cx="3372075" cy="369332"/>
          </a:xfrm>
          <a:prstGeom prst="rect">
            <a:avLst/>
          </a:prstGeom>
          <a:solidFill>
            <a:srgbClr val="C00000"/>
          </a:solidFill>
        </p:spPr>
        <p:txBody>
          <a:bodyPr wrap="square">
            <a:spAutoFit/>
          </a:bodyPr>
          <a:lstStyle/>
          <a:p>
            <a:pPr algn="ctr"/>
            <a:r>
              <a:rPr lang="vi-VN" sz="1800" dirty="0">
                <a:solidFill>
                  <a:schemeClr val="bg1"/>
                </a:solidFill>
                <a:latin typeface="Montserrat" charset="0"/>
                <a:ea typeface="Montserrat" charset="0"/>
                <a:cs typeface="Montserrat" charset="0"/>
              </a:rPr>
              <a:t>OUR SUCCESS STORY</a:t>
            </a:r>
            <a:endParaRPr lang="en-US" sz="1800" dirty="0">
              <a:solidFill>
                <a:schemeClr val="bg1"/>
              </a:solidFill>
              <a:latin typeface="Montserrat" charset="0"/>
              <a:ea typeface="Montserrat" charset="0"/>
              <a:cs typeface="Montserrat" charset="0"/>
            </a:endParaRPr>
          </a:p>
        </p:txBody>
      </p:sp>
      <p:sp>
        <p:nvSpPr>
          <p:cNvPr id="16" name="Rectangle 15">
            <a:extLst>
              <a:ext uri="{FF2B5EF4-FFF2-40B4-BE49-F238E27FC236}">
                <a16:creationId xmlns:a16="http://schemas.microsoft.com/office/drawing/2014/main" id="{B3F12D54-FB9F-4088-953E-5F56808D03B0}"/>
              </a:ext>
            </a:extLst>
          </p:cNvPr>
          <p:cNvSpPr/>
          <p:nvPr/>
        </p:nvSpPr>
        <p:spPr>
          <a:xfrm>
            <a:off x="18530877" y="150242"/>
            <a:ext cx="3824064" cy="830997"/>
          </a:xfrm>
          <a:prstGeom prst="rect">
            <a:avLst/>
          </a:prstGeom>
          <a:solidFill>
            <a:schemeClr val="bg1">
              <a:lumMod val="50000"/>
            </a:schemeClr>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CONTACT</a:t>
            </a:r>
            <a:endParaRPr lang="en-US" sz="1600" dirty="0">
              <a:solidFill>
                <a:schemeClr val="bg1"/>
              </a:solidFill>
              <a:latin typeface="Montserrat" charset="0"/>
              <a:ea typeface="Montserrat" charset="0"/>
              <a:cs typeface="Montserrat" charset="0"/>
            </a:endParaRPr>
          </a:p>
          <a:p>
            <a:pPr algn="ctr"/>
            <a:endParaRPr lang="en-US" sz="1600" dirty="0">
              <a:solidFill>
                <a:schemeClr val="bg1"/>
              </a:solidFill>
              <a:latin typeface="Montserrat" charset="0"/>
              <a:ea typeface="Montserrat" charset="0"/>
              <a:cs typeface="Montserrat" charset="0"/>
            </a:endParaRPr>
          </a:p>
        </p:txBody>
      </p:sp>
      <p:sp>
        <p:nvSpPr>
          <p:cNvPr id="19" name="Rectangle 18">
            <a:extLst>
              <a:ext uri="{FF2B5EF4-FFF2-40B4-BE49-F238E27FC236}">
                <a16:creationId xmlns:a16="http://schemas.microsoft.com/office/drawing/2014/main" id="{4A639ABC-ED58-466E-9EC4-0598E187F336}"/>
              </a:ext>
            </a:extLst>
          </p:cNvPr>
          <p:cNvSpPr/>
          <p:nvPr/>
        </p:nvSpPr>
        <p:spPr>
          <a:xfrm>
            <a:off x="15452881" y="414699"/>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135476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2763444" y="5370476"/>
            <a:ext cx="19219427" cy="1754006"/>
          </a:xfrm>
          <a:prstGeom prst="rect">
            <a:avLst/>
          </a:prstGeom>
          <a:noFill/>
        </p:spPr>
        <p:txBody>
          <a:bodyPr wrap="square" rtlCol="0">
            <a:spAutoFit/>
          </a:bodyPr>
          <a:lstStyle/>
          <a:p>
            <a:pPr algn="ctr"/>
            <a:r>
              <a:rPr lang="vi-VN" sz="10798" b="1" dirty="0">
                <a:latin typeface="Montserrat" charset="0"/>
                <a:ea typeface="Montserrat" charset="0"/>
                <a:cs typeface="Montserrat" charset="0"/>
              </a:rPr>
              <a:t>2.3 Meet our team</a:t>
            </a:r>
            <a:endParaRPr lang="en-US" sz="10798" b="1" dirty="0">
              <a:latin typeface="Montserrat" charset="0"/>
              <a:ea typeface="Montserrat" charset="0"/>
              <a:cs typeface="Montserrat" charset="0"/>
            </a:endParaRPr>
          </a:p>
        </p:txBody>
      </p:sp>
    </p:spTree>
    <p:extLst>
      <p:ext uri="{BB962C8B-B14F-4D97-AF65-F5344CB8AC3E}">
        <p14:creationId xmlns:p14="http://schemas.microsoft.com/office/powerpoint/2010/main" val="950913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t="61158" b="7364"/>
          <a:stretch/>
        </p:blipFill>
        <p:spPr>
          <a:xfrm>
            <a:off x="-15198" y="1130140"/>
            <a:ext cx="24394435" cy="5118260"/>
          </a:xfrm>
          <a:prstGeom prst="rect">
            <a:avLst/>
          </a:prstGeom>
        </p:spPr>
      </p:pic>
      <p:sp>
        <p:nvSpPr>
          <p:cNvPr id="3" name="Rectangle 2">
            <a:extLst>
              <a:ext uri="{FF2B5EF4-FFF2-40B4-BE49-F238E27FC236}">
                <a16:creationId xmlns:a16="http://schemas.microsoft.com/office/drawing/2014/main" id="{3D8FA402-9827-426C-9622-7156CFF8E599}"/>
              </a:ext>
            </a:extLst>
          </p:cNvPr>
          <p:cNvSpPr/>
          <p:nvPr/>
        </p:nvSpPr>
        <p:spPr>
          <a:xfrm>
            <a:off x="0" y="1124908"/>
            <a:ext cx="24379238" cy="512349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0"/>
            <a:ext cx="24379238" cy="1128797"/>
          </a:xfrm>
          <a:prstGeom prst="rect">
            <a:avLst/>
          </a:prstGeom>
        </p:spPr>
      </p:pic>
      <p:sp>
        <p:nvSpPr>
          <p:cNvPr id="5" name="TextBox 4">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SERVICES &amp; PRODUCTS</a:t>
            </a:r>
          </a:p>
        </p:txBody>
      </p:sp>
      <p:sp>
        <p:nvSpPr>
          <p:cNvPr id="7" name="TextBox 6">
            <a:extLst>
              <a:ext uri="{FF2B5EF4-FFF2-40B4-BE49-F238E27FC236}">
                <a16:creationId xmlns:a16="http://schemas.microsoft.com/office/drawing/2014/main" id="{067520FB-0CC1-47D3-A098-6202EF9F5E18}"/>
              </a:ext>
            </a:extLst>
          </p:cNvPr>
          <p:cNvSpPr txBox="1"/>
          <p:nvPr/>
        </p:nvSpPr>
        <p:spPr>
          <a:xfrm>
            <a:off x="4205439" y="327575"/>
            <a:ext cx="170233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id="{4A639ABC-ED58-466E-9EC4-0598E187F336}"/>
              </a:ext>
            </a:extLst>
          </p:cNvPr>
          <p:cNvSpPr/>
          <p:nvPr/>
        </p:nvSpPr>
        <p:spPr>
          <a:xfrm>
            <a:off x="13145328" y="193495"/>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p>
          <a:p>
            <a:pPr algn="ctr"/>
            <a:endParaRPr lang="en-US" sz="1400" dirty="0">
              <a:solidFill>
                <a:schemeClr val="bg1"/>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Meet our team</a:t>
            </a:r>
            <a:endParaRPr lang="en-US" sz="6399" dirty="0">
              <a:solidFill>
                <a:schemeClr val="bg1"/>
              </a:solidFill>
              <a:latin typeface="Montserrat" charset="0"/>
              <a:ea typeface="Montserrat" charset="0"/>
              <a:cs typeface="Montserrat" charset="0"/>
            </a:endParaRPr>
          </a:p>
        </p:txBody>
      </p:sp>
      <p:sp>
        <p:nvSpPr>
          <p:cNvPr id="55" name="Rectangle 54">
            <a:extLst>
              <a:ext uri="{FF2B5EF4-FFF2-40B4-BE49-F238E27FC236}">
                <a16:creationId xmlns:a16="http://schemas.microsoft.com/office/drawing/2014/main"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Meet our team</a:t>
            </a:r>
            <a:endParaRPr lang="en-US" sz="2400" dirty="0">
              <a:latin typeface="Montserrat" charset="0"/>
              <a:ea typeface="Montserrat" charset="0"/>
              <a:cs typeface="Montserrat" charset="0"/>
            </a:endParaRP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6388" y="7131462"/>
            <a:ext cx="8073592" cy="5846772"/>
          </a:xfrm>
          <a:prstGeom prst="rect">
            <a:avLst/>
          </a:prstGeom>
        </p:spPr>
      </p:pic>
      <p:sp>
        <p:nvSpPr>
          <p:cNvPr id="57" name="Rectangle 56"/>
          <p:cNvSpPr/>
          <p:nvPr/>
        </p:nvSpPr>
        <p:spPr>
          <a:xfrm>
            <a:off x="11721016" y="7329092"/>
            <a:ext cx="9211093" cy="830868"/>
          </a:xfrm>
          <a:prstGeom prst="rect">
            <a:avLst/>
          </a:prstGeom>
        </p:spPr>
        <p:txBody>
          <a:bodyPr wrap="square">
            <a:spAutoFit/>
          </a:bodyPr>
          <a:lstStyle/>
          <a:p>
            <a:r>
              <a:rPr lang="vi-VN" sz="4799" spc="-60" dirty="0">
                <a:latin typeface="Montserrat" charset="0"/>
                <a:ea typeface="Montserrat" charset="0"/>
                <a:cs typeface="Montserrat" charset="0"/>
              </a:rPr>
              <a:t>Why choose Mibrand?</a:t>
            </a:r>
            <a:endParaRPr lang="en-US" sz="4799" spc="-30" dirty="0">
              <a:latin typeface="Montserrat" charset="0"/>
              <a:ea typeface="Montserrat" charset="0"/>
              <a:cs typeface="Montserrat" charset="0"/>
            </a:endParaRPr>
          </a:p>
        </p:txBody>
      </p:sp>
      <p:sp>
        <p:nvSpPr>
          <p:cNvPr id="58" name="Rectangle 57">
            <a:extLst>
              <a:ext uri="{FF2B5EF4-FFF2-40B4-BE49-F238E27FC236}">
                <a16:creationId xmlns:a16="http://schemas.microsoft.com/office/drawing/2014/main" id="{B9D4EE67-8B9E-4667-9C62-55D825A778EC}"/>
              </a:ext>
            </a:extLst>
          </p:cNvPr>
          <p:cNvSpPr/>
          <p:nvPr/>
        </p:nvSpPr>
        <p:spPr>
          <a:xfrm>
            <a:off x="11721016" y="8428840"/>
            <a:ext cx="10567915" cy="4549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400" dirty="0">
                <a:solidFill>
                  <a:srgbClr val="000000"/>
                </a:solidFill>
                <a:latin typeface="Montserrat" charset="0"/>
                <a:ea typeface="Montserrat" charset="0"/>
                <a:cs typeface="Montserrat" charset="0"/>
              </a:rPr>
              <a:t>Mibrand Vietnam is a company specialized in consulting construction and brand management. Mibrand Vietnam's strategic mission is to help customers "increase brand equity."</a:t>
            </a:r>
          </a:p>
          <a:p>
            <a:pPr>
              <a:lnSpc>
                <a:spcPct val="150000"/>
              </a:lnSpc>
            </a:pPr>
            <a:endParaRPr lang="vi-VN" sz="2400" dirty="0">
              <a:solidFill>
                <a:srgbClr val="000000"/>
              </a:solidFill>
              <a:latin typeface="Montserrat" charset="0"/>
              <a:ea typeface="Montserrat" charset="0"/>
              <a:cs typeface="Montserrat" charset="0"/>
            </a:endParaRPr>
          </a:p>
          <a:p>
            <a:pPr>
              <a:lnSpc>
                <a:spcPct val="150000"/>
              </a:lnSpc>
            </a:pPr>
            <a:r>
              <a:rPr lang="vi-VN" sz="2400" dirty="0">
                <a:solidFill>
                  <a:srgbClr val="000000"/>
                </a:solidFill>
                <a:latin typeface="Montserrat" charset="0"/>
                <a:ea typeface="Montserrat" charset="0"/>
                <a:cs typeface="Montserrat" charset="0"/>
              </a:rPr>
              <a:t>With a team of experts working in the field of marketing - communication, branding, we promote the application of brand-oriented business model and brand valuation in enterprises.</a:t>
            </a:r>
          </a:p>
        </p:txBody>
      </p:sp>
      <p:sp>
        <p:nvSpPr>
          <p:cNvPr id="17" name="Rectangle 16">
            <a:extLst>
              <a:ext uri="{FF2B5EF4-FFF2-40B4-BE49-F238E27FC236}">
                <a16:creationId xmlns:a16="http://schemas.microsoft.com/office/drawing/2014/main" id="{4A639ABC-ED58-466E-9EC4-0598E187F336}"/>
              </a:ext>
            </a:extLst>
          </p:cNvPr>
          <p:cNvSpPr/>
          <p:nvPr/>
        </p:nvSpPr>
        <p:spPr>
          <a:xfrm>
            <a:off x="15602857" y="342106"/>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212620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BFC39D-5A68-C04F-A1DB-6C9467306DB1}"/>
              </a:ext>
            </a:extLst>
          </p:cNvPr>
          <p:cNvPicPr>
            <a:picLocks noChangeAspect="1"/>
          </p:cNvPicPr>
          <p:nvPr/>
        </p:nvPicPr>
        <p:blipFill rotWithShape="1">
          <a:blip r:embed="rId3">
            <a:extLst>
              <a:ext uri="{28A0092B-C50C-407E-A947-70E740481C1C}">
                <a14:useLocalDpi xmlns:a14="http://schemas.microsoft.com/office/drawing/2010/main" val="0"/>
              </a:ext>
            </a:extLst>
          </a:blip>
          <a:srcRect t="23204" b="27713"/>
          <a:stretch/>
        </p:blipFill>
        <p:spPr>
          <a:xfrm>
            <a:off x="0" y="6779542"/>
            <a:ext cx="24379238" cy="6377355"/>
          </a:xfrm>
          <a:prstGeom prst="rect">
            <a:avLst/>
          </a:prstGeom>
        </p:spPr>
      </p:pic>
      <p:pic>
        <p:nvPicPr>
          <p:cNvPr id="10" name="Picture 9">
            <a:extLst>
              <a:ext uri="{FF2B5EF4-FFF2-40B4-BE49-F238E27FC236}">
                <a16:creationId xmlns:a16="http://schemas.microsoft.com/office/drawing/2014/main"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0" r="4937" b="823"/>
          <a:stretch/>
        </p:blipFill>
        <p:spPr>
          <a:xfrm>
            <a:off x="2319440" y="7553386"/>
            <a:ext cx="4881619" cy="5361593"/>
          </a:xfrm>
          <a:prstGeom prst="rect">
            <a:avLst/>
          </a:prstGeom>
        </p:spPr>
      </p:pic>
      <p:sp>
        <p:nvSpPr>
          <p:cNvPr id="11" name="TextBox 10">
            <a:extLst>
              <a:ext uri="{FF2B5EF4-FFF2-40B4-BE49-F238E27FC236}">
                <a16:creationId xmlns:a16="http://schemas.microsoft.com/office/drawing/2014/main" id="{A2185C00-EA68-BE40-AEF1-CA4974C05E1B}"/>
              </a:ext>
            </a:extLst>
          </p:cNvPr>
          <p:cNvSpPr txBox="1"/>
          <p:nvPr/>
        </p:nvSpPr>
        <p:spPr>
          <a:xfrm>
            <a:off x="7421434" y="9255465"/>
            <a:ext cx="4325089"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sz="1600" dirty="0">
                <a:solidFill>
                  <a:schemeClr val="bg1">
                    <a:lumMod val="50000"/>
                  </a:schemeClr>
                </a:solidFill>
                <a:latin typeface="Montserrat" pitchFamily="2" charset="77"/>
              </a:rPr>
              <a:t>Mr. </a:t>
            </a:r>
            <a:r>
              <a:rPr lang="en-US" sz="1600" dirty="0" err="1">
                <a:solidFill>
                  <a:schemeClr val="bg1">
                    <a:lumMod val="50000"/>
                  </a:schemeClr>
                </a:solidFill>
                <a:latin typeface="Montserrat" pitchFamily="2" charset="77"/>
              </a:rPr>
              <a:t>Manh</a:t>
            </a:r>
            <a:r>
              <a:rPr lang="en-US" sz="1600" dirty="0">
                <a:solidFill>
                  <a:schemeClr val="bg1">
                    <a:lumMod val="50000"/>
                  </a:schemeClr>
                </a:solidFill>
                <a:latin typeface="Montserrat" pitchFamily="2" charset="77"/>
              </a:rPr>
              <a:t> is a senior consultant in business solutions, marketing and branding. </a:t>
            </a:r>
          </a:p>
          <a:p>
            <a:pPr algn="just"/>
            <a:r>
              <a:rPr lang="en-US" sz="1600" dirty="0">
                <a:solidFill>
                  <a:schemeClr val="bg1">
                    <a:lumMod val="50000"/>
                  </a:schemeClr>
                </a:solidFill>
                <a:latin typeface="Montserrat" pitchFamily="2" charset="77"/>
              </a:rPr>
              <a:t>He established </a:t>
            </a:r>
            <a:r>
              <a:rPr lang="en-US" sz="1600" dirty="0" err="1">
                <a:solidFill>
                  <a:schemeClr val="bg1">
                    <a:lumMod val="50000"/>
                  </a:schemeClr>
                </a:solidFill>
                <a:latin typeface="Montserrat" pitchFamily="2" charset="77"/>
              </a:rPr>
              <a:t>Mibrand</a:t>
            </a:r>
            <a:r>
              <a:rPr lang="en-US" sz="1600" dirty="0">
                <a:solidFill>
                  <a:schemeClr val="bg1">
                    <a:lumMod val="50000"/>
                  </a:schemeClr>
                </a:solidFill>
                <a:latin typeface="Montserrat" pitchFamily="2" charset="77"/>
              </a:rPr>
              <a:t> Vietnam Joint Stock Company with the ambition to become the leading brand consultancy company in Vietnam.</a:t>
            </a:r>
          </a:p>
          <a:p>
            <a:pPr algn="just"/>
            <a:endParaRPr lang="en-US" sz="1600" dirty="0">
              <a:solidFill>
                <a:schemeClr val="bg1">
                  <a:lumMod val="50000"/>
                </a:schemeClr>
              </a:solidFill>
              <a:latin typeface="Montserrat" pitchFamily="2" charset="77"/>
              <a:ea typeface="Montserrat" charset="0"/>
              <a:cs typeface="Montserrat" charset="0"/>
            </a:endParaRPr>
          </a:p>
          <a:p>
            <a:endParaRPr lang="en-US" sz="1600" dirty="0">
              <a:solidFill>
                <a:schemeClr val="bg1">
                  <a:lumMod val="50000"/>
                </a:schemeClr>
              </a:solidFill>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id="{41995DCA-C2AD-4DA4-837E-6DE2CE98705C}"/>
              </a:ext>
            </a:extLst>
          </p:cNvPr>
          <p:cNvSpPr/>
          <p:nvPr/>
        </p:nvSpPr>
        <p:spPr>
          <a:xfrm>
            <a:off x="7421434" y="7835070"/>
            <a:ext cx="3018775"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Lai Tien Manh</a:t>
            </a:r>
          </a:p>
        </p:txBody>
      </p:sp>
      <p:sp>
        <p:nvSpPr>
          <p:cNvPr id="15" name="Rectangle 14">
            <a:extLst>
              <a:ext uri="{FF2B5EF4-FFF2-40B4-BE49-F238E27FC236}">
                <a16:creationId xmlns:a16="http://schemas.microsoft.com/office/drawing/2014/main" id="{0B55535A-F36F-448F-94F0-A534883A069F}"/>
              </a:ext>
            </a:extLst>
          </p:cNvPr>
          <p:cNvSpPr/>
          <p:nvPr/>
        </p:nvSpPr>
        <p:spPr>
          <a:xfrm>
            <a:off x="7421434" y="8365252"/>
            <a:ext cx="2132315"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Managing Director</a:t>
            </a:r>
            <a:endParaRPr lang="en-US" sz="1600">
              <a:solidFill>
                <a:schemeClr val="bg1">
                  <a:lumMod val="50000"/>
                </a:schemeClr>
              </a:solidFill>
              <a:latin typeface="Montserrat" charset="0"/>
              <a:ea typeface="Montserrat" charset="0"/>
              <a:cs typeface="Montserrat" charset="0"/>
            </a:endParaRPr>
          </a:p>
        </p:txBody>
      </p:sp>
      <p:sp>
        <p:nvSpPr>
          <p:cNvPr id="16" name="Rectangle 15">
            <a:extLst>
              <a:ext uri="{FF2B5EF4-FFF2-40B4-BE49-F238E27FC236}">
                <a16:creationId xmlns:a16="http://schemas.microsoft.com/office/drawing/2014/main" id="{F711825B-E542-4848-93E6-F9ABF0634033}"/>
              </a:ext>
            </a:extLst>
          </p:cNvPr>
          <p:cNvSpPr/>
          <p:nvPr/>
        </p:nvSpPr>
        <p:spPr>
          <a:xfrm>
            <a:off x="17732967" y="7835071"/>
            <a:ext cx="3812262"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Phung Thai Duong</a:t>
            </a:r>
          </a:p>
        </p:txBody>
      </p:sp>
      <p:sp>
        <p:nvSpPr>
          <p:cNvPr id="17" name="Rectangle 16">
            <a:extLst>
              <a:ext uri="{FF2B5EF4-FFF2-40B4-BE49-F238E27FC236}">
                <a16:creationId xmlns:a16="http://schemas.microsoft.com/office/drawing/2014/main" id="{948B3BDA-8E98-44BC-9073-291814068A8A}"/>
              </a:ext>
            </a:extLst>
          </p:cNvPr>
          <p:cNvSpPr/>
          <p:nvPr/>
        </p:nvSpPr>
        <p:spPr>
          <a:xfrm>
            <a:off x="17732967" y="8365252"/>
            <a:ext cx="3841116"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Deputy Director | Brand Consultant</a:t>
            </a:r>
            <a:endParaRPr lang="en-US" sz="1600">
              <a:solidFill>
                <a:schemeClr val="bg1">
                  <a:lumMod val="50000"/>
                </a:schemeClr>
              </a:solidFill>
              <a:latin typeface="Montserrat" charset="0"/>
              <a:ea typeface="Montserrat" charset="0"/>
              <a:cs typeface="Montserrat"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252"/>
            <a:ext cx="24418704" cy="6240335"/>
          </a:xfrm>
          <a:prstGeom prst="rect">
            <a:avLst/>
          </a:prstGeom>
        </p:spPr>
      </p:pic>
      <p:sp>
        <p:nvSpPr>
          <p:cNvPr id="19" name="TextBox 18">
            <a:extLst>
              <a:ext uri="{FF2B5EF4-FFF2-40B4-BE49-F238E27FC236}">
                <a16:creationId xmlns:a16="http://schemas.microsoft.com/office/drawing/2014/main" id="{CFFD0DE8-94F5-5049-9B12-1CDF1F9EF703}"/>
              </a:ext>
            </a:extLst>
          </p:cNvPr>
          <p:cNvSpPr txBox="1"/>
          <p:nvPr/>
        </p:nvSpPr>
        <p:spPr>
          <a:xfrm>
            <a:off x="3200079" y="4341126"/>
            <a:ext cx="18058014" cy="10618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100" dirty="0">
                <a:solidFill>
                  <a:schemeClr val="bg1">
                    <a:lumMod val="50000"/>
                  </a:schemeClr>
                </a:solidFill>
                <a:latin typeface="Montserrat" charset="0"/>
                <a:ea typeface="Montserrat" charset="0"/>
                <a:cs typeface="Montserrat" charset="0"/>
              </a:rPr>
              <a:t>With a team of experienced experts in the field of brand consulting and marketing - media master, </a:t>
            </a:r>
            <a:r>
              <a:rPr lang="en-US" sz="2100" dirty="0" err="1">
                <a:solidFill>
                  <a:schemeClr val="bg1">
                    <a:lumMod val="50000"/>
                  </a:schemeClr>
                </a:solidFill>
                <a:latin typeface="Montserrat" charset="0"/>
                <a:ea typeface="Montserrat" charset="0"/>
                <a:cs typeface="Montserrat" charset="0"/>
              </a:rPr>
              <a:t>Mibrand</a:t>
            </a:r>
            <a:r>
              <a:rPr lang="en-US" sz="2100" dirty="0">
                <a:solidFill>
                  <a:schemeClr val="bg1">
                    <a:lumMod val="50000"/>
                  </a:schemeClr>
                </a:solidFill>
                <a:latin typeface="Montserrat" charset="0"/>
                <a:ea typeface="Montserrat" charset="0"/>
                <a:cs typeface="Montserrat" charset="0"/>
              </a:rPr>
              <a:t> Vietnam is committed to accompany customers on all stages of the brand.</a:t>
            </a:r>
          </a:p>
          <a:p>
            <a:pPr algn="ctr"/>
            <a:endParaRPr lang="en-US" sz="2100" dirty="0">
              <a:solidFill>
                <a:schemeClr val="bg1">
                  <a:lumMod val="50000"/>
                </a:schemeClr>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FCBA7045-3887-6F47-95EC-77CE877E4B82}"/>
              </a:ext>
            </a:extLst>
          </p:cNvPr>
          <p:cNvSpPr txBox="1"/>
          <p:nvPr/>
        </p:nvSpPr>
        <p:spPr>
          <a:xfrm>
            <a:off x="5557503" y="3180081"/>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Our experts</a:t>
            </a:r>
          </a:p>
        </p:txBody>
      </p:sp>
      <p:pic>
        <p:nvPicPr>
          <p:cNvPr id="21" name="Picture 20"/>
          <p:cNvPicPr>
            <a:picLocks noChangeAspect="1"/>
          </p:cNvPicPr>
          <p:nvPr/>
        </p:nvPicPr>
        <p:blipFill rotWithShape="1">
          <a:blip r:embed="rId6" cstate="print">
            <a:lum bright="7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3354" y="7553385"/>
            <a:ext cx="4829908" cy="5361593"/>
          </a:xfrm>
          <a:prstGeom prst="rect">
            <a:avLst/>
          </a:prstGeom>
        </p:spPr>
      </p:pic>
      <p:sp>
        <p:nvSpPr>
          <p:cNvPr id="23" name="TextBox 22">
            <a:extLst>
              <a:ext uri="{FF2B5EF4-FFF2-40B4-BE49-F238E27FC236}">
                <a16:creationId xmlns:a16="http://schemas.microsoft.com/office/drawing/2014/main" id="{78F227C0-67DA-9C43-91D6-CB507E195111}"/>
              </a:ext>
            </a:extLst>
          </p:cNvPr>
          <p:cNvSpPr txBox="1"/>
          <p:nvPr/>
        </p:nvSpPr>
        <p:spPr>
          <a:xfrm>
            <a:off x="17732967" y="9255265"/>
            <a:ext cx="4451241"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Mr. Dương is now a Deputy Director of brand strategy consulting at Mibrand.</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With extensive experience in the field of branding, Duong is currently leading the Brand Consultant Team to develop projects for large clients in Mibrand.</a:t>
            </a:r>
          </a:p>
          <a:p>
            <a:endParaRPr lang="en-US" sz="16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63242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3315"/>
            <a:ext cx="24379239" cy="12849890"/>
          </a:xfrm>
          <a:prstGeom prst="rect">
            <a:avLst/>
          </a:prstGeom>
        </p:spPr>
      </p:pic>
      <p:sp>
        <p:nvSpPr>
          <p:cNvPr id="13" name="TextBox 12">
            <a:extLst>
              <a:ext uri="{FF2B5EF4-FFF2-40B4-BE49-F238E27FC236}">
                <a16:creationId xmlns:a16="http://schemas.microsoft.com/office/drawing/2014/main" id="{A2185C00-EA68-BE40-AEF1-CA4974C05E1B}"/>
              </a:ext>
            </a:extLst>
          </p:cNvPr>
          <p:cNvSpPr txBox="1"/>
          <p:nvPr/>
        </p:nvSpPr>
        <p:spPr>
          <a:xfrm>
            <a:off x="7432710" y="3004356"/>
            <a:ext cx="4595910"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Ms. </a:t>
            </a:r>
            <a:r>
              <a:rPr lang="en-US" sz="1600" dirty="0" err="1">
                <a:solidFill>
                  <a:schemeClr val="bg1">
                    <a:lumMod val="50000"/>
                  </a:schemeClr>
                </a:solidFill>
                <a:latin typeface="Montserrat" charset="0"/>
                <a:ea typeface="Montserrat" charset="0"/>
                <a:cs typeface="Montserrat" charset="0"/>
              </a:rPr>
              <a:t>Bich</a:t>
            </a:r>
            <a:r>
              <a:rPr lang="en-US" sz="1600" dirty="0">
                <a:solidFill>
                  <a:schemeClr val="bg1">
                    <a:lumMod val="50000"/>
                  </a:schemeClr>
                </a:solidFill>
                <a:latin typeface="Montserrat" charset="0"/>
                <a:ea typeface="Montserrat" charset="0"/>
                <a:cs typeface="Montserrat" charset="0"/>
              </a:rPr>
              <a:t> is a Master in International Marketing Management at the University of Leeds, UK.</a:t>
            </a:r>
          </a:p>
          <a:p>
            <a:endParaRPr lang="en-US" sz="1600" dirty="0">
              <a:solidFill>
                <a:schemeClr val="bg1">
                  <a:lumMod val="50000"/>
                </a:schemeClr>
              </a:solidFill>
              <a:latin typeface="Montserrat" charset="0"/>
              <a:ea typeface="Montserrat" charset="0"/>
              <a:cs typeface="Montserrat" charset="0"/>
            </a:endParaRPr>
          </a:p>
          <a:p>
            <a:r>
              <a:rPr lang="en-US" sz="1600" dirty="0" err="1">
                <a:solidFill>
                  <a:schemeClr val="bg1">
                    <a:lumMod val="50000"/>
                  </a:schemeClr>
                </a:solidFill>
                <a:latin typeface="Montserrat" charset="0"/>
                <a:ea typeface="Montserrat" charset="0"/>
                <a:cs typeface="Montserrat" charset="0"/>
              </a:rPr>
              <a:t>Bich</a:t>
            </a:r>
            <a:r>
              <a:rPr lang="en-US" sz="1600" dirty="0">
                <a:solidFill>
                  <a:schemeClr val="bg1">
                    <a:lumMod val="50000"/>
                  </a:schemeClr>
                </a:solidFill>
                <a:latin typeface="Montserrat" charset="0"/>
                <a:ea typeface="Montserrat" charset="0"/>
                <a:cs typeface="Montserrat" charset="0"/>
              </a:rPr>
              <a:t> has 7 years of experience with a starting point at Ogilvy PR Vietnam, then joined a PR agency, now managing the development team at </a:t>
            </a:r>
            <a:r>
              <a:rPr lang="en-US" sz="1600" dirty="0" err="1">
                <a:solidFill>
                  <a:schemeClr val="bg1">
                    <a:lumMod val="50000"/>
                  </a:schemeClr>
                </a:solidFill>
                <a:latin typeface="Montserrat" charset="0"/>
                <a:ea typeface="Montserrat" charset="0"/>
                <a:cs typeface="Montserrat" charset="0"/>
              </a:rPr>
              <a:t>Mibrand</a:t>
            </a:r>
            <a:r>
              <a:rPr lang="en-US" sz="1600" dirty="0">
                <a:solidFill>
                  <a:schemeClr val="bg1">
                    <a:lumMod val="50000"/>
                  </a:schemeClr>
                </a:solidFill>
                <a:latin typeface="Montserrat" charset="0"/>
                <a:ea typeface="Montserrat" charset="0"/>
                <a:cs typeface="Montserrat" charset="0"/>
              </a:rPr>
              <a:t> Vietnam.</a:t>
            </a:r>
          </a:p>
        </p:txBody>
      </p:sp>
      <p:sp>
        <p:nvSpPr>
          <p:cNvPr id="14" name="Rectangle 13">
            <a:extLst>
              <a:ext uri="{FF2B5EF4-FFF2-40B4-BE49-F238E27FC236}">
                <a16:creationId xmlns:a16="http://schemas.microsoft.com/office/drawing/2014/main" id="{41995DCA-C2AD-4DA4-837E-6DE2CE98705C}"/>
              </a:ext>
            </a:extLst>
          </p:cNvPr>
          <p:cNvSpPr/>
          <p:nvPr/>
        </p:nvSpPr>
        <p:spPr>
          <a:xfrm>
            <a:off x="7432710" y="1630799"/>
            <a:ext cx="3817071"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Ms. Nguyen Ngoc Bich</a:t>
            </a:r>
          </a:p>
        </p:txBody>
      </p:sp>
      <p:sp>
        <p:nvSpPr>
          <p:cNvPr id="15" name="Rectangle 14">
            <a:extLst>
              <a:ext uri="{FF2B5EF4-FFF2-40B4-BE49-F238E27FC236}">
                <a16:creationId xmlns:a16="http://schemas.microsoft.com/office/drawing/2014/main" id="{0B55535A-F36F-448F-94F0-A534883A069F}"/>
              </a:ext>
            </a:extLst>
          </p:cNvPr>
          <p:cNvSpPr/>
          <p:nvPr/>
        </p:nvSpPr>
        <p:spPr>
          <a:xfrm>
            <a:off x="7432710" y="2160981"/>
            <a:ext cx="3817071" cy="338554"/>
          </a:xfrm>
          <a:prstGeom prst="rect">
            <a:avLst/>
          </a:prstGeom>
          <a:solidFill>
            <a:srgbClr val="FBFBFB"/>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Brand Solutions Manager</a:t>
            </a:r>
            <a:endParaRPr lang="en-US" sz="1600">
              <a:solidFill>
                <a:schemeClr val="bg1">
                  <a:lumMod val="50000"/>
                </a:schemeClr>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41995DCA-C2AD-4DA4-837E-6DE2CE98705C}"/>
              </a:ext>
            </a:extLst>
          </p:cNvPr>
          <p:cNvSpPr/>
          <p:nvPr/>
        </p:nvSpPr>
        <p:spPr>
          <a:xfrm>
            <a:off x="17659183" y="1630799"/>
            <a:ext cx="3155031"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Ms. Pham Nhat Ha</a:t>
            </a:r>
          </a:p>
        </p:txBody>
      </p:sp>
      <p:sp>
        <p:nvSpPr>
          <p:cNvPr id="18" name="Rectangle 17">
            <a:extLst>
              <a:ext uri="{FF2B5EF4-FFF2-40B4-BE49-F238E27FC236}">
                <a16:creationId xmlns:a16="http://schemas.microsoft.com/office/drawing/2014/main" id="{0B55535A-F36F-448F-94F0-A534883A069F}"/>
              </a:ext>
            </a:extLst>
          </p:cNvPr>
          <p:cNvSpPr/>
          <p:nvPr/>
        </p:nvSpPr>
        <p:spPr>
          <a:xfrm>
            <a:off x="17659182" y="2160981"/>
            <a:ext cx="3155031" cy="338554"/>
          </a:xfrm>
          <a:prstGeom prst="rect">
            <a:avLst/>
          </a:prstGeom>
          <a:solidFill>
            <a:srgbClr val="FBFBFB"/>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Business Unit Manager</a:t>
            </a:r>
            <a:endParaRPr lang="en-US" sz="1600">
              <a:solidFill>
                <a:schemeClr val="bg1">
                  <a:lumMod val="50000"/>
                </a:schemeClr>
              </a:solidFill>
              <a:latin typeface="Montserrat" charset="0"/>
              <a:ea typeface="Montserrat" charset="0"/>
              <a:cs typeface="Montserrat" charset="0"/>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637" r="2737"/>
          <a:stretch/>
        </p:blipFill>
        <p:spPr>
          <a:xfrm>
            <a:off x="2330716" y="1319897"/>
            <a:ext cx="4881619" cy="5390977"/>
          </a:xfrm>
          <a:prstGeom prst="rect">
            <a:avLst/>
          </a:prstGeom>
        </p:spPr>
      </p:pic>
      <p:sp>
        <p:nvSpPr>
          <p:cNvPr id="20" name="TextBox 19">
            <a:extLst>
              <a:ext uri="{FF2B5EF4-FFF2-40B4-BE49-F238E27FC236}">
                <a16:creationId xmlns:a16="http://schemas.microsoft.com/office/drawing/2014/main" id="{8824A3F6-9B88-4F2C-AEB9-F07DB8B0260B}"/>
              </a:ext>
            </a:extLst>
          </p:cNvPr>
          <p:cNvSpPr txBox="1"/>
          <p:nvPr/>
        </p:nvSpPr>
        <p:spPr>
          <a:xfrm>
            <a:off x="20060195" y="10466411"/>
            <a:ext cx="3898804" cy="738664"/>
          </a:xfrm>
          <a:prstGeom prst="rect">
            <a:avLst/>
          </a:prstGeom>
          <a:noFill/>
        </p:spPr>
        <p:txBody>
          <a:bodyPr wrap="square" rtlCol="0">
            <a:spAutoFit/>
          </a:bodyPr>
          <a:lstStyle/>
          <a:p>
            <a:pPr algn="ctr"/>
            <a:r>
              <a:rPr lang="en-US" sz="2100">
                <a:solidFill>
                  <a:schemeClr val="bg1"/>
                </a:solidFill>
                <a:latin typeface="Montserrat" charset="0"/>
                <a:ea typeface="Montserrat" charset="0"/>
                <a:cs typeface="Montserrat" charset="0"/>
              </a:rPr>
              <a:t>Brand Positioning &amp; Development Stategy</a:t>
            </a:r>
          </a:p>
        </p:txBody>
      </p:sp>
      <p:sp>
        <p:nvSpPr>
          <p:cNvPr id="23" name="Rectangle 22">
            <a:extLst>
              <a:ext uri="{FF2B5EF4-FFF2-40B4-BE49-F238E27FC236}">
                <a16:creationId xmlns:a16="http://schemas.microsoft.com/office/drawing/2014/main" id="{41995DCA-C2AD-4DA4-837E-6DE2CE98705C}"/>
              </a:ext>
            </a:extLst>
          </p:cNvPr>
          <p:cNvSpPr/>
          <p:nvPr/>
        </p:nvSpPr>
        <p:spPr>
          <a:xfrm>
            <a:off x="7432710" y="7499783"/>
            <a:ext cx="3871573"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Ms. Dinh Thi Ngoc Lien</a:t>
            </a:r>
          </a:p>
        </p:txBody>
      </p:sp>
      <p:sp>
        <p:nvSpPr>
          <p:cNvPr id="24" name="Rectangle 23">
            <a:extLst>
              <a:ext uri="{FF2B5EF4-FFF2-40B4-BE49-F238E27FC236}">
                <a16:creationId xmlns:a16="http://schemas.microsoft.com/office/drawing/2014/main" id="{0B55535A-F36F-448F-94F0-A534883A069F}"/>
              </a:ext>
            </a:extLst>
          </p:cNvPr>
          <p:cNvSpPr/>
          <p:nvPr/>
        </p:nvSpPr>
        <p:spPr>
          <a:xfrm>
            <a:off x="7432710" y="8072185"/>
            <a:ext cx="2794355" cy="338554"/>
          </a:xfrm>
          <a:prstGeom prst="rect">
            <a:avLst/>
          </a:prstGeom>
          <a:solidFill>
            <a:srgbClr val="FBFBFB"/>
          </a:solidFill>
        </p:spPr>
        <p:txBody>
          <a:bodyPr wrap="none">
            <a:spAutoFit/>
          </a:bodyPr>
          <a:lstStyle/>
          <a:p>
            <a:pPr fontAlgn="base"/>
            <a:r>
              <a:rPr lang="en-US" sz="1600">
                <a:solidFill>
                  <a:schemeClr val="bg1">
                    <a:lumMod val="50000"/>
                  </a:schemeClr>
                </a:solidFill>
                <a:latin typeface="Montserrat" charset="0"/>
                <a:ea typeface="Montserrat" charset="0"/>
                <a:cs typeface="Montserrat" charset="0"/>
              </a:rPr>
              <a:t>Creative Design Manager</a:t>
            </a:r>
          </a:p>
        </p:txBody>
      </p:sp>
      <p:sp>
        <p:nvSpPr>
          <p:cNvPr id="25" name="Rectangle 24">
            <a:extLst>
              <a:ext uri="{FF2B5EF4-FFF2-40B4-BE49-F238E27FC236}">
                <a16:creationId xmlns:a16="http://schemas.microsoft.com/office/drawing/2014/main" id="{F711825B-E542-4848-93E6-F9ABF0634033}"/>
              </a:ext>
            </a:extLst>
          </p:cNvPr>
          <p:cNvSpPr/>
          <p:nvPr/>
        </p:nvSpPr>
        <p:spPr>
          <a:xfrm>
            <a:off x="17694441" y="7549088"/>
            <a:ext cx="4190571"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Ms</a:t>
            </a:r>
            <a:r>
              <a:rPr lang="en-US" sz="2400" b="1" dirty="0">
                <a:latin typeface="Montserrat" charset="0"/>
                <a:ea typeface="Montserrat" charset="0"/>
                <a:cs typeface="Montserrat" charset="0"/>
              </a:rPr>
              <a:t>. </a:t>
            </a:r>
            <a:r>
              <a:rPr lang="vi-VN" sz="2400" b="1" dirty="0">
                <a:latin typeface="Montserrat" charset="0"/>
                <a:ea typeface="Montserrat" charset="0"/>
                <a:cs typeface="Montserrat" charset="0"/>
              </a:rPr>
              <a:t>Nguyen Anh Phuong</a:t>
            </a:r>
            <a:endParaRPr lang="en-US" sz="2400" b="1" dirty="0">
              <a:latin typeface="Montserrat" charset="0"/>
              <a:ea typeface="Montserrat" charset="0"/>
              <a:cs typeface="Montserrat" charset="0"/>
            </a:endParaRPr>
          </a:p>
        </p:txBody>
      </p:sp>
      <p:sp>
        <p:nvSpPr>
          <p:cNvPr id="26" name="Rectangle 25">
            <a:extLst>
              <a:ext uri="{FF2B5EF4-FFF2-40B4-BE49-F238E27FC236}">
                <a16:creationId xmlns:a16="http://schemas.microsoft.com/office/drawing/2014/main" id="{948B3BDA-8E98-44BC-9073-291814068A8A}"/>
              </a:ext>
            </a:extLst>
          </p:cNvPr>
          <p:cNvSpPr/>
          <p:nvPr/>
        </p:nvSpPr>
        <p:spPr>
          <a:xfrm>
            <a:off x="17659183" y="8072185"/>
            <a:ext cx="2995686" cy="338554"/>
          </a:xfrm>
          <a:prstGeom prst="rect">
            <a:avLst/>
          </a:prstGeom>
          <a:solidFill>
            <a:srgbClr val="FBFBFB"/>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Account Executive</a:t>
            </a:r>
            <a:endParaRPr lang="en-US" sz="1600">
              <a:solidFill>
                <a:schemeClr val="bg1">
                  <a:lumMod val="50000"/>
                </a:schemeClr>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A2185C00-EA68-BE40-AEF1-CA4974C05E1B}"/>
              </a:ext>
            </a:extLst>
          </p:cNvPr>
          <p:cNvSpPr txBox="1"/>
          <p:nvPr/>
        </p:nvSpPr>
        <p:spPr>
          <a:xfrm>
            <a:off x="17695494" y="8929650"/>
            <a:ext cx="4194326"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Graduated from University of Bedfordshire, UK, she is now working as an Account Executive at </a:t>
            </a:r>
            <a:r>
              <a:rPr lang="en-US" sz="1600" dirty="0" err="1">
                <a:solidFill>
                  <a:schemeClr val="bg1">
                    <a:lumMod val="50000"/>
                  </a:schemeClr>
                </a:solidFill>
                <a:latin typeface="Montserrat" charset="0"/>
                <a:ea typeface="Montserrat" charset="0"/>
                <a:cs typeface="Montserrat" charset="0"/>
              </a:rPr>
              <a:t>Mibrand</a:t>
            </a:r>
            <a:r>
              <a:rPr lang="en-US" sz="1600" dirty="0">
                <a:solidFill>
                  <a:schemeClr val="bg1">
                    <a:lumMod val="50000"/>
                  </a:schemeClr>
                </a:solidFill>
                <a:latin typeface="Montserrat" charset="0"/>
                <a:ea typeface="Montserrat" charset="0"/>
                <a:cs typeface="Montserrat" charset="0"/>
              </a:rPr>
              <a:t> Vietnam.. </a:t>
            </a:r>
          </a:p>
          <a:p>
            <a:endParaRPr lang="en-US" sz="1600" dirty="0">
              <a:solidFill>
                <a:schemeClr val="bg1">
                  <a:lumMod val="50000"/>
                </a:schemeClr>
              </a:solidFill>
              <a:latin typeface="Montserrat" charset="0"/>
              <a:ea typeface="Montserrat" charset="0"/>
              <a:cs typeface="Montserrat" charset="0"/>
            </a:endParaRPr>
          </a:p>
          <a:p>
            <a:r>
              <a:rPr lang="en-US" sz="1600" dirty="0">
                <a:solidFill>
                  <a:schemeClr val="bg1">
                    <a:lumMod val="50000"/>
                  </a:schemeClr>
                </a:solidFill>
                <a:latin typeface="Montserrat" charset="0"/>
                <a:ea typeface="Montserrat" charset="0"/>
                <a:cs typeface="Montserrat" charset="0"/>
              </a:rPr>
              <a:t>Phuong is also responsible for many  major projects in market research at </a:t>
            </a:r>
            <a:r>
              <a:rPr lang="en-US" sz="1600" dirty="0" err="1">
                <a:solidFill>
                  <a:schemeClr val="bg1">
                    <a:lumMod val="50000"/>
                  </a:schemeClr>
                </a:solidFill>
                <a:latin typeface="Montserrat" charset="0"/>
                <a:ea typeface="Montserrat" charset="0"/>
                <a:cs typeface="Montserrat" charset="0"/>
              </a:rPr>
              <a:t>Mibrand</a:t>
            </a:r>
            <a:r>
              <a:rPr lang="en-US" sz="1600" dirty="0">
                <a:solidFill>
                  <a:schemeClr val="bg1">
                    <a:lumMod val="50000"/>
                  </a:schemeClr>
                </a:solidFill>
                <a:latin typeface="Montserrat" charset="0"/>
                <a:ea typeface="Montserrat" charset="0"/>
                <a:cs typeface="Montserrat" charset="0"/>
              </a:rPr>
              <a:t> Vietnam’</a:t>
            </a:r>
          </a:p>
        </p:txBody>
      </p:sp>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10593" t="1879" r="38455" b="10673"/>
          <a:stretch/>
        </p:blipFill>
        <p:spPr>
          <a:xfrm>
            <a:off x="12467883" y="7223760"/>
            <a:ext cx="4841025" cy="5317498"/>
          </a:xfrm>
          <a:prstGeom prst="rect">
            <a:avLst/>
          </a:prstGeom>
        </p:spPr>
      </p:pic>
      <p:sp>
        <p:nvSpPr>
          <p:cNvPr id="21" name="TextBox 20">
            <a:extLst>
              <a:ext uri="{FF2B5EF4-FFF2-40B4-BE49-F238E27FC236}">
                <a16:creationId xmlns:a16="http://schemas.microsoft.com/office/drawing/2014/main" id="{A2185C00-EA68-BE40-AEF1-CA4974C05E1B}"/>
              </a:ext>
            </a:extLst>
          </p:cNvPr>
          <p:cNvSpPr txBox="1"/>
          <p:nvPr/>
        </p:nvSpPr>
        <p:spPr>
          <a:xfrm>
            <a:off x="7432710" y="8929650"/>
            <a:ext cx="4263104" cy="1569660"/>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Graduated from Hanoi Architectural University with a major in graphic design, Ms. </a:t>
            </a:r>
            <a:r>
              <a:rPr lang="en-US" sz="1600" dirty="0" err="1">
                <a:solidFill>
                  <a:schemeClr val="bg1">
                    <a:lumMod val="50000"/>
                  </a:schemeClr>
                </a:solidFill>
                <a:latin typeface="Montserrat" charset="0"/>
                <a:ea typeface="Montserrat" charset="0"/>
                <a:cs typeface="Montserrat" charset="0"/>
              </a:rPr>
              <a:t>Dinh</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Thi</a:t>
            </a:r>
            <a:r>
              <a:rPr lang="en-US" sz="1600" dirty="0">
                <a:solidFill>
                  <a:schemeClr val="bg1">
                    <a:lumMod val="50000"/>
                  </a:schemeClr>
                </a:solidFill>
                <a:latin typeface="Montserrat" charset="0"/>
                <a:ea typeface="Montserrat" charset="0"/>
                <a:cs typeface="Montserrat" charset="0"/>
              </a:rPr>
              <a:t> Ngoc Lien has over 3 years of experience with many impressive design products for leading brands in Vietnam. .</a:t>
            </a:r>
          </a:p>
        </p:txBody>
      </p:sp>
      <p:sp>
        <p:nvSpPr>
          <p:cNvPr id="22" name="TextBox 21">
            <a:extLst>
              <a:ext uri="{FF2B5EF4-FFF2-40B4-BE49-F238E27FC236}">
                <a16:creationId xmlns:a16="http://schemas.microsoft.com/office/drawing/2014/main" id="{A2185C00-EA68-BE40-AEF1-CA4974C05E1B}"/>
              </a:ext>
            </a:extLst>
          </p:cNvPr>
          <p:cNvSpPr txBox="1"/>
          <p:nvPr/>
        </p:nvSpPr>
        <p:spPr>
          <a:xfrm>
            <a:off x="17659182" y="3059719"/>
            <a:ext cx="4230638" cy="1815882"/>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Graduated from Bachelor Degree in Business Administration, Marketing Faculty of Commerce University. </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Ms. Pham Nhat Ha has more than 03 years of experience in Marketing, Communications, Branding.</a:t>
            </a:r>
          </a:p>
        </p:txBody>
      </p:sp>
      <p:pic>
        <p:nvPicPr>
          <p:cNvPr id="4" name="Picture 3"/>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6234" t="10046" r="11669" b="8269"/>
          <a:stretch/>
        </p:blipFill>
        <p:spPr>
          <a:xfrm rot="16200000">
            <a:off x="12197522" y="1610061"/>
            <a:ext cx="5381747" cy="4841025"/>
          </a:xfrm>
          <a:prstGeom prst="rect">
            <a:avLst/>
          </a:prstGeom>
        </p:spPr>
      </p:pic>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10349"/>
          <a:stretch/>
        </p:blipFill>
        <p:spPr>
          <a:xfrm>
            <a:off x="2330716" y="7223760"/>
            <a:ext cx="4755884" cy="5304910"/>
          </a:xfrm>
          <a:prstGeom prst="rect">
            <a:avLst/>
          </a:prstGeom>
        </p:spPr>
      </p:pic>
    </p:spTree>
    <p:extLst>
      <p:ext uri="{BB962C8B-B14F-4D97-AF65-F5344CB8AC3E}">
        <p14:creationId xmlns:p14="http://schemas.microsoft.com/office/powerpoint/2010/main" val="422654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BFC39D-5A68-C04F-A1DB-6C9467306DB1}"/>
              </a:ext>
            </a:extLst>
          </p:cNvPr>
          <p:cNvPicPr>
            <a:picLocks noChangeAspect="1"/>
          </p:cNvPicPr>
          <p:nvPr/>
        </p:nvPicPr>
        <p:blipFill rotWithShape="1">
          <a:blip r:embed="rId2">
            <a:extLst>
              <a:ext uri="{28A0092B-C50C-407E-A947-70E740481C1C}">
                <a14:useLocalDpi xmlns:a14="http://schemas.microsoft.com/office/drawing/2010/main" val="0"/>
              </a:ext>
            </a:extLst>
          </a:blip>
          <a:srcRect t="23204" b="27713"/>
          <a:stretch/>
        </p:blipFill>
        <p:spPr>
          <a:xfrm>
            <a:off x="0" y="6235257"/>
            <a:ext cx="24379238" cy="6377355"/>
          </a:xfrm>
          <a:prstGeom prst="rect">
            <a:avLst/>
          </a:prstGeom>
        </p:spPr>
      </p:pic>
      <p:sp>
        <p:nvSpPr>
          <p:cNvPr id="4" name="TextBox 3">
            <a:extLst>
              <a:ext uri="{FF2B5EF4-FFF2-40B4-BE49-F238E27FC236}">
                <a16:creationId xmlns:a16="http://schemas.microsoft.com/office/drawing/2014/main" id="{A2185C00-EA68-BE40-AEF1-CA4974C05E1B}"/>
              </a:ext>
            </a:extLst>
          </p:cNvPr>
          <p:cNvSpPr txBox="1"/>
          <p:nvPr/>
        </p:nvSpPr>
        <p:spPr>
          <a:xfrm>
            <a:off x="7555226" y="8693700"/>
            <a:ext cx="4622215" cy="2800767"/>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Nguyen Thanh Son is one of the most prestigious media experts in Vietnam today.</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He was the CEO of T &amp; A Ogilvy in Vietnam. Currently, Mr. Son has more than 10 different companies in the fields of communications, health and education (including leadership, management and investment), including Media Ventures Vietnam Group.</a:t>
            </a:r>
          </a:p>
        </p:txBody>
      </p:sp>
      <p:sp>
        <p:nvSpPr>
          <p:cNvPr id="5" name="TextBox 4">
            <a:extLst>
              <a:ext uri="{FF2B5EF4-FFF2-40B4-BE49-F238E27FC236}">
                <a16:creationId xmlns:a16="http://schemas.microsoft.com/office/drawing/2014/main" id="{78F227C0-67DA-9C43-91D6-CB507E195111}"/>
              </a:ext>
            </a:extLst>
          </p:cNvPr>
          <p:cNvSpPr txBox="1"/>
          <p:nvPr/>
        </p:nvSpPr>
        <p:spPr>
          <a:xfrm>
            <a:off x="17732968" y="8693700"/>
            <a:ext cx="4457332"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Mr. Samir Dixit is currently Managing Director of Asia-Pacific Brand Finance.</a:t>
            </a:r>
          </a:p>
          <a:p>
            <a:r>
              <a:rPr lang="en-US" sz="1600" dirty="0">
                <a:solidFill>
                  <a:schemeClr val="bg1">
                    <a:lumMod val="50000"/>
                  </a:schemeClr>
                </a:solidFill>
                <a:latin typeface="Montserrat" charset="0"/>
                <a:ea typeface="Montserrat" charset="0"/>
                <a:cs typeface="Montserrat" charset="0"/>
              </a:rPr>
              <a:t> </a:t>
            </a:r>
          </a:p>
          <a:p>
            <a:r>
              <a:rPr lang="en-US" sz="1600" dirty="0">
                <a:solidFill>
                  <a:schemeClr val="bg1">
                    <a:lumMod val="50000"/>
                  </a:schemeClr>
                </a:solidFill>
                <a:latin typeface="Montserrat" charset="0"/>
                <a:ea typeface="Montserrat" charset="0"/>
                <a:cs typeface="Montserrat" charset="0"/>
              </a:rPr>
              <a:t>With 20 years of experience in international companies and corporations, Samir Dixit is an experienced global brand manager, M &amp; A brand, brand communications and advertising.</a:t>
            </a:r>
          </a:p>
        </p:txBody>
      </p:sp>
      <p:sp>
        <p:nvSpPr>
          <p:cNvPr id="6" name="Rectangle 5">
            <a:extLst>
              <a:ext uri="{FF2B5EF4-FFF2-40B4-BE49-F238E27FC236}">
                <a16:creationId xmlns:a16="http://schemas.microsoft.com/office/drawing/2014/main" id="{41995DCA-C2AD-4DA4-837E-6DE2CE98705C}"/>
              </a:ext>
            </a:extLst>
          </p:cNvPr>
          <p:cNvSpPr/>
          <p:nvPr/>
        </p:nvSpPr>
        <p:spPr>
          <a:xfrm>
            <a:off x="7555226" y="7315601"/>
            <a:ext cx="3847528"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Nguyen Thanh Son</a:t>
            </a:r>
          </a:p>
        </p:txBody>
      </p:sp>
      <p:sp>
        <p:nvSpPr>
          <p:cNvPr id="7" name="Rectangle 6">
            <a:extLst>
              <a:ext uri="{FF2B5EF4-FFF2-40B4-BE49-F238E27FC236}">
                <a16:creationId xmlns:a16="http://schemas.microsoft.com/office/drawing/2014/main" id="{0B55535A-F36F-448F-94F0-A534883A069F}"/>
              </a:ext>
            </a:extLst>
          </p:cNvPr>
          <p:cNvSpPr/>
          <p:nvPr/>
        </p:nvSpPr>
        <p:spPr>
          <a:xfrm>
            <a:off x="7555226" y="7845783"/>
            <a:ext cx="2444900"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MVV Group Chairman</a:t>
            </a:r>
            <a:endParaRPr lang="en-US" sz="1600">
              <a:solidFill>
                <a:schemeClr val="bg1">
                  <a:lumMod val="50000"/>
                </a:schemeClr>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id="{F711825B-E542-4848-93E6-F9ABF0634033}"/>
              </a:ext>
            </a:extLst>
          </p:cNvPr>
          <p:cNvSpPr/>
          <p:nvPr/>
        </p:nvSpPr>
        <p:spPr>
          <a:xfrm>
            <a:off x="17732967" y="7315600"/>
            <a:ext cx="2555508"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Samir Dixit</a:t>
            </a:r>
          </a:p>
        </p:txBody>
      </p:sp>
      <p:sp>
        <p:nvSpPr>
          <p:cNvPr id="9" name="Rectangle 8">
            <a:extLst>
              <a:ext uri="{FF2B5EF4-FFF2-40B4-BE49-F238E27FC236}">
                <a16:creationId xmlns:a16="http://schemas.microsoft.com/office/drawing/2014/main" id="{948B3BDA-8E98-44BC-9073-291814068A8A}"/>
              </a:ext>
            </a:extLst>
          </p:cNvPr>
          <p:cNvSpPr/>
          <p:nvPr/>
        </p:nvSpPr>
        <p:spPr>
          <a:xfrm>
            <a:off x="17732967" y="7845783"/>
            <a:ext cx="2912977" cy="584775"/>
          </a:xfrm>
          <a:prstGeom prst="rect">
            <a:avLst/>
          </a:prstGeom>
          <a:solidFill>
            <a:srgbClr val="FBFBFB"/>
          </a:solidFill>
        </p:spPr>
        <p:txBody>
          <a:bodyPr wrap="none">
            <a:spAutoFit/>
          </a:bodyPr>
          <a:lstStyle/>
          <a:p>
            <a:pPr fontAlgn="base"/>
            <a:r>
              <a:rPr lang="en-US" sz="1600">
                <a:solidFill>
                  <a:schemeClr val="bg1">
                    <a:lumMod val="50000"/>
                  </a:schemeClr>
                </a:solidFill>
                <a:latin typeface="Montserrat" charset="0"/>
                <a:ea typeface="Montserrat" charset="0"/>
                <a:cs typeface="Montserrat" charset="0"/>
              </a:rPr>
              <a:t>Managing Director, </a:t>
            </a:r>
          </a:p>
          <a:p>
            <a:pPr fontAlgn="base"/>
            <a:r>
              <a:rPr lang="en-US" sz="1600">
                <a:solidFill>
                  <a:schemeClr val="bg1">
                    <a:lumMod val="50000"/>
                  </a:schemeClr>
                </a:solidFill>
                <a:latin typeface="Montserrat" charset="0"/>
                <a:ea typeface="Montserrat" charset="0"/>
                <a:cs typeface="Montserrat" charset="0"/>
              </a:rPr>
              <a:t>Brand Finance Asia Pacific</a:t>
            </a:r>
          </a:p>
        </p:txBody>
      </p:sp>
      <p:pic>
        <p:nvPicPr>
          <p:cNvPr id="10" name="Picture 9"/>
          <p:cNvPicPr>
            <a:picLocks noChangeAspect="1"/>
          </p:cNvPicPr>
          <p:nvPr/>
        </p:nvPicPr>
        <p:blipFill rotWithShape="1">
          <a:blip r:embed="rId3" cstate="print">
            <a:lum bright="7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3354" y="7009100"/>
            <a:ext cx="4829908" cy="5361593"/>
          </a:xfrm>
          <a:prstGeom prst="rect">
            <a:avLst/>
          </a:prstGeom>
        </p:spPr>
      </p:pic>
      <p:pic>
        <p:nvPicPr>
          <p:cNvPr id="11" name="Picture Placeholder 2" descr="NTSon-1.png"/>
          <p:cNvPicPr>
            <a:picLocks noChangeAspect="1"/>
          </p:cNvPicPr>
          <p:nvPr/>
        </p:nvPicPr>
        <p:blipFill rotWithShape="1">
          <a:blip r:embed="rId5">
            <a:extLst>
              <a:ext uri="{28A0092B-C50C-407E-A947-70E740481C1C}">
                <a14:useLocalDpi xmlns:a14="http://schemas.microsoft.com/office/drawing/2010/main" val="0"/>
              </a:ext>
            </a:extLst>
          </a:blip>
          <a:srcRect l="15137" t="6722" r="14678" b="19292"/>
          <a:stretch/>
        </p:blipFill>
        <p:spPr>
          <a:xfrm>
            <a:off x="2177127" y="7009100"/>
            <a:ext cx="4948394" cy="5361592"/>
          </a:xfrm>
          <a:prstGeom prst="rect">
            <a:avLst/>
          </a:prstGeom>
          <a:solidFill>
            <a:schemeClr val="bg1">
              <a:lumMod val="85000"/>
            </a:schemeClr>
          </a:solidFill>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252"/>
            <a:ext cx="24379238" cy="6240335"/>
          </a:xfrm>
          <a:prstGeom prst="rect">
            <a:avLst/>
          </a:prstGeom>
        </p:spPr>
      </p:pic>
      <p:sp>
        <p:nvSpPr>
          <p:cNvPr id="14" name="TextBox 13">
            <a:extLst>
              <a:ext uri="{FF2B5EF4-FFF2-40B4-BE49-F238E27FC236}">
                <a16:creationId xmlns:a16="http://schemas.microsoft.com/office/drawing/2014/main" id="{CFFD0DE8-94F5-5049-9B12-1CDF1F9EF703}"/>
              </a:ext>
            </a:extLst>
          </p:cNvPr>
          <p:cNvSpPr txBox="1"/>
          <p:nvPr/>
        </p:nvSpPr>
        <p:spPr>
          <a:xfrm>
            <a:off x="3778035" y="4475739"/>
            <a:ext cx="16902100" cy="73866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100" dirty="0">
                <a:solidFill>
                  <a:schemeClr val="bg1">
                    <a:lumMod val="50000"/>
                  </a:schemeClr>
                </a:solidFill>
                <a:latin typeface="Montserrat" charset="0"/>
                <a:ea typeface="Montserrat" charset="0"/>
                <a:cs typeface="Montserrat" charset="0"/>
              </a:rPr>
              <a:t>In large projects, we have the support of media consultants - Brand of international stature. They are the strategic advisors of </a:t>
            </a:r>
            <a:r>
              <a:rPr lang="en-US" sz="2100" dirty="0" err="1">
                <a:solidFill>
                  <a:schemeClr val="bg1">
                    <a:lumMod val="50000"/>
                  </a:schemeClr>
                </a:solidFill>
                <a:latin typeface="Montserrat" charset="0"/>
                <a:ea typeface="Montserrat" charset="0"/>
                <a:cs typeface="Montserrat" charset="0"/>
              </a:rPr>
              <a:t>Mibrand</a:t>
            </a:r>
            <a:r>
              <a:rPr lang="en-US" sz="2100" dirty="0">
                <a:solidFill>
                  <a:schemeClr val="bg1">
                    <a:lumMod val="50000"/>
                  </a:schemeClr>
                </a:solidFill>
                <a:latin typeface="Montserrat" charset="0"/>
                <a:ea typeface="Montserrat" charset="0"/>
                <a:cs typeface="Montserrat" charset="0"/>
              </a:rPr>
              <a:t> Vietnam</a:t>
            </a:r>
          </a:p>
        </p:txBody>
      </p:sp>
      <p:sp>
        <p:nvSpPr>
          <p:cNvPr id="15" name="TextBox 14">
            <a:extLst>
              <a:ext uri="{FF2B5EF4-FFF2-40B4-BE49-F238E27FC236}">
                <a16:creationId xmlns:a16="http://schemas.microsoft.com/office/drawing/2014/main" id="{FCBA7045-3887-6F47-95EC-77CE877E4B82}"/>
              </a:ext>
            </a:extLst>
          </p:cNvPr>
          <p:cNvSpPr txBox="1"/>
          <p:nvPr/>
        </p:nvSpPr>
        <p:spPr>
          <a:xfrm>
            <a:off x="5557503" y="3180081"/>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Senior consultant</a:t>
            </a:r>
          </a:p>
        </p:txBody>
      </p:sp>
      <p:pic>
        <p:nvPicPr>
          <p:cNvPr id="16" name="Picture Placeholder 2"/>
          <p:cNvPicPr>
            <a:picLocks noChangeAspect="1"/>
          </p:cNvPicPr>
          <p:nvPr/>
        </p:nvPicPr>
        <p:blipFill rotWithShape="1">
          <a:blip r:embed="rId7"/>
          <a:srcRect l="6309" r="4625"/>
          <a:stretch/>
        </p:blipFill>
        <p:spPr>
          <a:xfrm>
            <a:off x="12471400" y="7009100"/>
            <a:ext cx="4775200" cy="5361592"/>
          </a:xfrm>
          <a:prstGeom prst="rect">
            <a:avLst/>
          </a:prstGeom>
        </p:spPr>
      </p:pic>
    </p:spTree>
    <p:extLst>
      <p:ext uri="{BB962C8B-B14F-4D97-AF65-F5344CB8AC3E}">
        <p14:creationId xmlns:p14="http://schemas.microsoft.com/office/powerpoint/2010/main" val="210362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865799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pic>
        <p:nvPicPr>
          <p:cNvPr id="3" name="Picture 2">
            <a:extLst>
              <a:ext uri="{FF2B5EF4-FFF2-40B4-BE49-F238E27FC236}">
                <a16:creationId xmlns:a16="http://schemas.microsoft.com/office/drawing/2014/main"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13121" t="299" r="13734" b="543"/>
          <a:stretch/>
        </p:blipFill>
        <p:spPr>
          <a:xfrm>
            <a:off x="15028985" y="2254556"/>
            <a:ext cx="6283570" cy="8319659"/>
          </a:xfrm>
          <a:prstGeom prst="rect">
            <a:avLst/>
          </a:prstGeom>
        </p:spPr>
      </p:pic>
      <p:sp>
        <p:nvSpPr>
          <p:cNvPr id="4" name="Rectangle 3">
            <a:extLst>
              <a:ext uri="{FF2B5EF4-FFF2-40B4-BE49-F238E27FC236}">
                <a16:creationId xmlns:a16="http://schemas.microsoft.com/office/drawing/2014/main" id="{41995DCA-C2AD-4DA4-837E-6DE2CE98705C}"/>
              </a:ext>
            </a:extLst>
          </p:cNvPr>
          <p:cNvSpPr/>
          <p:nvPr/>
        </p:nvSpPr>
        <p:spPr>
          <a:xfrm>
            <a:off x="2242179" y="2231110"/>
            <a:ext cx="3490058"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Mr. Lai Tien Manh</a:t>
            </a:r>
          </a:p>
        </p:txBody>
      </p:sp>
      <p:sp>
        <p:nvSpPr>
          <p:cNvPr id="5" name="Rectangle 4">
            <a:extLst>
              <a:ext uri="{FF2B5EF4-FFF2-40B4-BE49-F238E27FC236}">
                <a16:creationId xmlns:a16="http://schemas.microsoft.com/office/drawing/2014/main" id="{0B55535A-F36F-448F-94F0-A534883A069F}"/>
              </a:ext>
            </a:extLst>
          </p:cNvPr>
          <p:cNvSpPr/>
          <p:nvPr/>
        </p:nvSpPr>
        <p:spPr>
          <a:xfrm>
            <a:off x="2242179" y="2981597"/>
            <a:ext cx="3817071"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tienmanh.lai@mibrand.vn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4791696"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Founder &amp; Managing Director</a:t>
            </a:r>
          </a:p>
        </p:txBody>
      </p:sp>
      <p:sp>
        <p:nvSpPr>
          <p:cNvPr id="7" name="TextBox 6"/>
          <p:cNvSpPr txBox="1"/>
          <p:nvPr/>
        </p:nvSpPr>
        <p:spPr>
          <a:xfrm>
            <a:off x="2242179" y="4554232"/>
            <a:ext cx="11169021" cy="6074805"/>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Mr. Lai Tien </a:t>
            </a:r>
            <a:r>
              <a:rPr lang="en-US" sz="1800" i="1" dirty="0" err="1">
                <a:latin typeface="Montserrat" charset="0"/>
                <a:ea typeface="Montserrat" charset="0"/>
                <a:cs typeface="Montserrat" charset="0"/>
              </a:rPr>
              <a:t>Manh</a:t>
            </a:r>
            <a:r>
              <a:rPr lang="en-US" sz="1800" i="1" dirty="0">
                <a:latin typeface="Montserrat" charset="0"/>
                <a:ea typeface="Montserrat" charset="0"/>
                <a:cs typeface="Montserrat" charset="0"/>
              </a:rPr>
              <a:t> is a senior consultant in business solutions, marketing and branding in Vietnam. He has a Masters degree in Marketing in Australia and has over 20 years of experience working with local and international clients.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Mr. </a:t>
            </a:r>
            <a:r>
              <a:rPr lang="en-US" sz="1800" i="1" dirty="0" err="1">
                <a:latin typeface="Montserrat" charset="0"/>
                <a:ea typeface="Montserrat" charset="0"/>
                <a:cs typeface="Montserrat" charset="0"/>
              </a:rPr>
              <a:t>Manh's</a:t>
            </a:r>
            <a:r>
              <a:rPr lang="en-US" sz="1800" i="1" dirty="0">
                <a:latin typeface="Montserrat" charset="0"/>
                <a:ea typeface="Montserrat" charset="0"/>
                <a:cs typeface="Montserrat" charset="0"/>
              </a:rPr>
              <a:t> areas of expertise include retailing, consumer goods, industrial goods, cosmetics, furniture, real estate, finance, banking, insurance, technology, healthcare, education. His clients are Tran Anh, BIDV, </a:t>
            </a:r>
            <a:r>
              <a:rPr lang="en-US" sz="1800" i="1" dirty="0" err="1">
                <a:latin typeface="Montserrat" charset="0"/>
                <a:ea typeface="Montserrat" charset="0"/>
                <a:cs typeface="Montserrat" charset="0"/>
              </a:rPr>
              <a:t>Sovico</a:t>
            </a:r>
            <a:r>
              <a:rPr lang="en-US" sz="1800" i="1" dirty="0">
                <a:latin typeface="Montserrat" charset="0"/>
                <a:ea typeface="Montserrat" charset="0"/>
                <a:cs typeface="Montserrat" charset="0"/>
              </a:rPr>
              <a:t>, MB, </a:t>
            </a:r>
            <a:r>
              <a:rPr lang="en-US" sz="1800" i="1" dirty="0" err="1">
                <a:latin typeface="Montserrat" charset="0"/>
                <a:ea typeface="Montserrat" charset="0"/>
                <a:cs typeface="Montserrat" charset="0"/>
              </a:rPr>
              <a:t>VPBank</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BiboMart</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HDBank</a:t>
            </a:r>
            <a:r>
              <a:rPr lang="en-US" sz="1800" i="1" dirty="0">
                <a:latin typeface="Montserrat" charset="0"/>
                <a:ea typeface="Montserrat" charset="0"/>
                <a:cs typeface="Montserrat" charset="0"/>
              </a:rPr>
              <a:t>, Elite Fitness, SCG, </a:t>
            </a:r>
            <a:r>
              <a:rPr lang="en-US" sz="1800" i="1" dirty="0" err="1">
                <a:latin typeface="Montserrat" charset="0"/>
                <a:ea typeface="Montserrat" charset="0"/>
                <a:cs typeface="Montserrat" charset="0"/>
              </a:rPr>
              <a:t>Hoan</a:t>
            </a:r>
            <a:r>
              <a:rPr lang="en-US" sz="1800" i="1" dirty="0">
                <a:latin typeface="Montserrat" charset="0"/>
                <a:ea typeface="Montserrat" charset="0"/>
                <a:cs typeface="Montserrat" charset="0"/>
              </a:rPr>
              <a:t> My, Yola, </a:t>
            </a:r>
            <a:r>
              <a:rPr lang="en-US" sz="1800" i="1" dirty="0" err="1">
                <a:latin typeface="Montserrat" charset="0"/>
                <a:ea typeface="Montserrat" charset="0"/>
                <a:cs typeface="Montserrat" charset="0"/>
              </a:rPr>
              <a:t>MobiFone</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Petrovietnam</a:t>
            </a:r>
            <a:r>
              <a:rPr lang="en-US" sz="1800" i="1" dirty="0">
                <a:latin typeface="Montserrat" charset="0"/>
                <a:ea typeface="Montserrat" charset="0"/>
                <a:cs typeface="Montserrat" charset="0"/>
              </a:rPr>
              <a:t> Gas.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err="1">
                <a:latin typeface="Montserrat" charset="0"/>
                <a:ea typeface="Montserrat" charset="0"/>
                <a:cs typeface="Montserrat" charset="0"/>
              </a:rPr>
              <a:t>Manh</a:t>
            </a:r>
            <a:r>
              <a:rPr lang="en-US" sz="1800" i="1" dirty="0">
                <a:latin typeface="Montserrat" charset="0"/>
                <a:ea typeface="Montserrat" charset="0"/>
                <a:cs typeface="Montserrat" charset="0"/>
              </a:rPr>
              <a:t> has been in charge of developing and executing marketing activities for Coca-Cola and Shell Royal Dutch during its first years in the Vietnamese market. Since 2005, he has worked for T &amp; A Ogilvy as a Strategic Adviser with the establishment and operation of a Business Intelligence Unit.</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In 2014, he developed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JSC with the ambition to become the leading brand consultancy company in Vietnam, helping Vietnamese brands develop into multi-billion-dollar brands in the international market</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is the official representative of Brand Finance in Vietnam - the leading Brand Valuation company in the world, based in the UK.</a:t>
            </a:r>
          </a:p>
        </p:txBody>
      </p:sp>
    </p:spTree>
    <p:extLst>
      <p:ext uri="{BB962C8B-B14F-4D97-AF65-F5344CB8AC3E}">
        <p14:creationId xmlns:p14="http://schemas.microsoft.com/office/powerpoint/2010/main" val="736862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pic>
        <p:nvPicPr>
          <p:cNvPr id="9" name="Picture 8"/>
          <p:cNvPicPr>
            <a:picLocks noChangeAspect="1"/>
          </p:cNvPicPr>
          <p:nvPr/>
        </p:nvPicPr>
        <p:blipFill rotWithShape="1">
          <a:blip r:embed="rId4" cstate="print">
            <a:lum bright="7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80734" t="34503" r="7586" b="43009"/>
          <a:stretch/>
        </p:blipFill>
        <p:spPr>
          <a:xfrm>
            <a:off x="15005538" y="2231109"/>
            <a:ext cx="6345702" cy="8343105"/>
          </a:xfrm>
          <a:prstGeom prst="rect">
            <a:avLst/>
          </a:prstGeom>
        </p:spPr>
      </p:pic>
      <p:sp>
        <p:nvSpPr>
          <p:cNvPr id="4" name="Rectangle 3">
            <a:extLst>
              <a:ext uri="{FF2B5EF4-FFF2-40B4-BE49-F238E27FC236}">
                <a16:creationId xmlns:a16="http://schemas.microsoft.com/office/drawing/2014/main" id="{41995DCA-C2AD-4DA4-837E-6DE2CE98705C}"/>
              </a:ext>
            </a:extLst>
          </p:cNvPr>
          <p:cNvSpPr/>
          <p:nvPr/>
        </p:nvSpPr>
        <p:spPr>
          <a:xfrm>
            <a:off x="2242179" y="2231110"/>
            <a:ext cx="4414991"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Mr. Phung Thai Duong</a:t>
            </a:r>
          </a:p>
        </p:txBody>
      </p:sp>
      <p:sp>
        <p:nvSpPr>
          <p:cNvPr id="5" name="Rectangle 4">
            <a:extLst>
              <a:ext uri="{FF2B5EF4-FFF2-40B4-BE49-F238E27FC236}">
                <a16:creationId xmlns:a16="http://schemas.microsoft.com/office/drawing/2014/main"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thaiduong.phung@mibrand.vn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5662127"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Deputy Director | Brand Consultant</a:t>
            </a:r>
          </a:p>
        </p:txBody>
      </p:sp>
      <p:sp>
        <p:nvSpPr>
          <p:cNvPr id="7" name="TextBox 6"/>
          <p:cNvSpPr txBox="1"/>
          <p:nvPr/>
        </p:nvSpPr>
        <p:spPr>
          <a:xfrm>
            <a:off x="2242180" y="4554232"/>
            <a:ext cx="11919297" cy="6074805"/>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He studied at the Foreign Trade University in Hanoi and graduated with a Bachelor's degree in Communication and Marketing from the University of Bedfordshire, </a:t>
            </a:r>
            <a:r>
              <a:rPr lang="en-US" sz="1800" i="1" dirty="0" err="1">
                <a:latin typeface="Montserrat" charset="0"/>
                <a:ea typeface="Montserrat" charset="0"/>
                <a:cs typeface="Montserrat" charset="0"/>
              </a:rPr>
              <a:t>Luton</a:t>
            </a:r>
            <a:r>
              <a:rPr lang="en-US" sz="1800" i="1" dirty="0">
                <a:latin typeface="Montserrat" charset="0"/>
                <a:ea typeface="Montserrat" charset="0"/>
                <a:cs typeface="Montserrat" charset="0"/>
              </a:rPr>
              <a:t>, UK. Mr. Phung Thai Duong has more than 05 years of experience working in the field of communication and marketing. Starting with the establishment of an agency specializing in brand image consulting and brand identity design for small and medium companies in 2014.</a:t>
            </a:r>
          </a:p>
          <a:p>
            <a:pPr defTabSz="1222375">
              <a:lnSpc>
                <a:spcPct val="110000"/>
              </a:lnSpc>
            </a:pPr>
            <a:r>
              <a:rPr lang="en-US" sz="1800" i="1" dirty="0">
                <a:latin typeface="Montserrat" charset="0"/>
                <a:ea typeface="Montserrat" charset="0"/>
                <a:cs typeface="Montserrat" charset="0"/>
              </a:rPr>
              <a:t> </a:t>
            </a:r>
          </a:p>
          <a:p>
            <a:pPr defTabSz="1222375">
              <a:lnSpc>
                <a:spcPct val="110000"/>
              </a:lnSpc>
            </a:pPr>
            <a:r>
              <a:rPr lang="en-US" sz="1800" i="1" dirty="0">
                <a:latin typeface="Montserrat" charset="0"/>
                <a:ea typeface="Montserrat" charset="0"/>
                <a:cs typeface="Montserrat" charset="0"/>
              </a:rPr>
              <a:t>In the process of leading the brand strategy consulting team of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Duong has gained valuable experience from participating directly in implementing strategic consulting Branding, Marketing - Communication Integrated for domestic and foreign customers such as Elite Fitness, </a:t>
            </a:r>
            <a:r>
              <a:rPr lang="en-US" sz="1800" i="1" dirty="0" err="1">
                <a:latin typeface="Montserrat" charset="0"/>
                <a:ea typeface="Montserrat" charset="0"/>
                <a:cs typeface="Montserrat" charset="0"/>
              </a:rPr>
              <a:t>Viettel</a:t>
            </a:r>
            <a:r>
              <a:rPr lang="en-US" sz="1800" i="1" dirty="0">
                <a:latin typeface="Montserrat" charset="0"/>
                <a:ea typeface="Montserrat" charset="0"/>
                <a:cs typeface="Montserrat" charset="0"/>
              </a:rPr>
              <a:t>, MB Land, TNR Holdings, BIDV, CEO, Yola, Saint </a:t>
            </a:r>
            <a:r>
              <a:rPr lang="en-US" sz="1800" i="1" dirty="0" err="1">
                <a:latin typeface="Montserrat" charset="0"/>
                <a:ea typeface="Montserrat" charset="0"/>
                <a:cs typeface="Montserrat" charset="0"/>
              </a:rPr>
              <a:t>Gobain</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Bibo</a:t>
            </a:r>
            <a:r>
              <a:rPr lang="en-US" sz="1800" i="1" dirty="0">
                <a:latin typeface="Montserrat" charset="0"/>
                <a:ea typeface="Montserrat" charset="0"/>
                <a:cs typeface="Montserrat" charset="0"/>
              </a:rPr>
              <a:t> Mart, TTC, PTI, PV Gas, </a:t>
            </a:r>
            <a:r>
              <a:rPr lang="en-US" sz="1800" i="1" dirty="0" err="1">
                <a:latin typeface="Montserrat" charset="0"/>
                <a:ea typeface="Montserrat" charset="0"/>
                <a:cs typeface="Montserrat" charset="0"/>
              </a:rPr>
              <a:t>Sapharco</a:t>
            </a:r>
            <a:r>
              <a:rPr lang="en-US" sz="1800" i="1" dirty="0">
                <a:latin typeface="Montserrat" charset="0"/>
                <a:ea typeface="Montserrat" charset="0"/>
                <a:cs typeface="Montserrat" charset="0"/>
              </a:rPr>
              <a:t>, GPA, </a:t>
            </a:r>
            <a:r>
              <a:rPr lang="en-US" sz="1800" i="1" dirty="0" err="1">
                <a:latin typeface="Montserrat" charset="0"/>
                <a:ea typeface="Montserrat" charset="0"/>
                <a:cs typeface="Montserrat" charset="0"/>
              </a:rPr>
              <a:t>Hoan</a:t>
            </a:r>
            <a:r>
              <a:rPr lang="en-US" sz="1800" i="1" dirty="0">
                <a:latin typeface="Montserrat" charset="0"/>
                <a:ea typeface="Montserrat" charset="0"/>
                <a:cs typeface="Montserrat" charset="0"/>
              </a:rPr>
              <a:t> My , Arctic Milk, PV </a:t>
            </a:r>
            <a:r>
              <a:rPr lang="en-US" sz="1800" i="1" dirty="0" err="1">
                <a:latin typeface="Montserrat" charset="0"/>
                <a:ea typeface="Montserrat" charset="0"/>
                <a:cs typeface="Montserrat" charset="0"/>
              </a:rPr>
              <a:t>Combank</a:t>
            </a:r>
            <a:r>
              <a:rPr lang="en-US" sz="1800" i="1" dirty="0">
                <a:latin typeface="Montserrat" charset="0"/>
                <a:ea typeface="Montserrat" charset="0"/>
                <a:cs typeface="Montserrat" charset="0"/>
              </a:rPr>
              <a:t>, VP Bank, </a:t>
            </a:r>
            <a:r>
              <a:rPr lang="en-US" sz="1800" i="1" dirty="0" err="1">
                <a:latin typeface="Montserrat" charset="0"/>
                <a:ea typeface="Montserrat" charset="0"/>
                <a:cs typeface="Montserrat" charset="0"/>
              </a:rPr>
              <a:t>Mobifone</a:t>
            </a:r>
            <a:r>
              <a:rPr lang="en-US" sz="1800" i="1" dirty="0">
                <a:latin typeface="Montserrat" charset="0"/>
                <a:ea typeface="Montserrat" charset="0"/>
                <a:cs typeface="Montserrat" charset="0"/>
              </a:rPr>
              <a:t> ...</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Currently, as Vice President in charge of brand consulting at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Joint Stock Company, Mr. Phung Thai Duong and a team of experts pioneered in building brand development tools. The purpose is to help businesses to apply various methods of market research, strategic planning, and creative marketing-media content to their own operations.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Duong also assumes the role of trainer on Brand Strategy for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Vietnam's training and coaching projects and MVV Coaching (MVV Group), to share knowledge on Brand  development and  management with the trainees who are business owners, communication managers..</a:t>
            </a:r>
          </a:p>
        </p:txBody>
      </p:sp>
    </p:spTree>
    <p:extLst>
      <p:ext uri="{BB962C8B-B14F-4D97-AF65-F5344CB8AC3E}">
        <p14:creationId xmlns:p14="http://schemas.microsoft.com/office/powerpoint/2010/main" val="1546071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4231" r="10393"/>
          <a:stretch/>
        </p:blipFill>
        <p:spPr>
          <a:xfrm>
            <a:off x="15005538" y="2231108"/>
            <a:ext cx="6283570" cy="8343106"/>
          </a:xfrm>
          <a:prstGeom prst="rect">
            <a:avLst/>
          </a:prstGeom>
        </p:spPr>
      </p:pic>
      <p:sp>
        <p:nvSpPr>
          <p:cNvPr id="4" name="Rectangle 3">
            <a:extLst>
              <a:ext uri="{FF2B5EF4-FFF2-40B4-BE49-F238E27FC236}">
                <a16:creationId xmlns:a16="http://schemas.microsoft.com/office/drawing/2014/main" id="{41995DCA-C2AD-4DA4-837E-6DE2CE98705C}"/>
              </a:ext>
            </a:extLst>
          </p:cNvPr>
          <p:cNvSpPr/>
          <p:nvPr/>
        </p:nvSpPr>
        <p:spPr>
          <a:xfrm>
            <a:off x="2242179" y="2231110"/>
            <a:ext cx="4418197"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Nguyen Ngoc Bich</a:t>
            </a:r>
          </a:p>
        </p:txBody>
      </p:sp>
      <p:sp>
        <p:nvSpPr>
          <p:cNvPr id="5" name="Rectangle 4">
            <a:extLst>
              <a:ext uri="{FF2B5EF4-FFF2-40B4-BE49-F238E27FC236}">
                <a16:creationId xmlns:a16="http://schemas.microsoft.com/office/drawing/2014/main"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bich.nguyen@mibrand.vn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4115229" cy="461665"/>
          </a:xfrm>
          <a:prstGeom prst="rect">
            <a:avLst/>
          </a:prstGeom>
          <a:solidFill>
            <a:schemeClr val="bg1"/>
          </a:solidFill>
        </p:spPr>
        <p:txBody>
          <a:bodyPr wrap="none">
            <a:spAutoFit/>
          </a:bodyPr>
          <a:lstStyle/>
          <a:p>
            <a:pPr fontAlgn="base"/>
            <a:r>
              <a:rPr lang="en-US" sz="2400" dirty="0">
                <a:latin typeface="Montserrat" charset="0"/>
                <a:ea typeface="Montserrat" charset="0"/>
                <a:cs typeface="Montserrat" charset="0"/>
              </a:rPr>
              <a:t>Brand Solutions Manager</a:t>
            </a:r>
          </a:p>
        </p:txBody>
      </p:sp>
      <p:sp>
        <p:nvSpPr>
          <p:cNvPr id="7" name="TextBox 6"/>
          <p:cNvSpPr txBox="1"/>
          <p:nvPr/>
        </p:nvSpPr>
        <p:spPr>
          <a:xfrm>
            <a:off x="2242180" y="4554232"/>
            <a:ext cx="11919297" cy="4856009"/>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Ms. Nguyen Ngoc </a:t>
            </a:r>
            <a:r>
              <a:rPr lang="en-US" sz="1800" i="1" dirty="0" err="1">
                <a:latin typeface="Montserrat" charset="0"/>
                <a:ea typeface="Montserrat" charset="0"/>
                <a:cs typeface="Montserrat" charset="0"/>
              </a:rPr>
              <a:t>Bich</a:t>
            </a:r>
            <a:r>
              <a:rPr lang="en-US" sz="1800" i="1" dirty="0">
                <a:latin typeface="Montserrat" charset="0"/>
                <a:ea typeface="Montserrat" charset="0"/>
                <a:cs typeface="Montserrat" charset="0"/>
              </a:rPr>
              <a:t> graduated from Bachelor of Marketing Management at National Economics University. She has 7 years of experience with a starting point working at Ogilvy PR in Vietnam, then joining a PR agency. With the ability, passion and high responsibility, she quickly became Account Manager and strengthened her position in the industry.</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Until now, </a:t>
            </a:r>
            <a:r>
              <a:rPr lang="en-US" sz="1800" i="1" dirty="0" err="1">
                <a:latin typeface="Montserrat" charset="0"/>
                <a:ea typeface="Montserrat" charset="0"/>
                <a:cs typeface="Montserrat" charset="0"/>
              </a:rPr>
              <a:t>Bich</a:t>
            </a:r>
            <a:r>
              <a:rPr lang="en-US" sz="1800" i="1" dirty="0">
                <a:latin typeface="Montserrat" charset="0"/>
                <a:ea typeface="Montserrat" charset="0"/>
                <a:cs typeface="Montserrat" charset="0"/>
              </a:rPr>
              <a:t> has been in charge of many fields such as Finance and Banking, Automobile, Lifestyle, F &amp; B, NGOs, Public sector, etc. Also during that time, </a:t>
            </a:r>
            <a:r>
              <a:rPr lang="en-US" sz="1800" i="1" dirty="0" err="1">
                <a:latin typeface="Montserrat" charset="0"/>
                <a:ea typeface="Montserrat" charset="0"/>
                <a:cs typeface="Montserrat" charset="0"/>
              </a:rPr>
              <a:t>Bich</a:t>
            </a:r>
            <a:r>
              <a:rPr lang="en-US" sz="1800" i="1" dirty="0">
                <a:latin typeface="Montserrat" charset="0"/>
                <a:ea typeface="Montserrat" charset="0"/>
                <a:cs typeface="Montserrat" charset="0"/>
              </a:rPr>
              <a:t> got a Master's degree in International Marketing at Leeds University, UK.</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As a person who is enthusiastic and always has a positive energy source, </a:t>
            </a:r>
            <a:r>
              <a:rPr lang="en-US" sz="1800" i="1" dirty="0" err="1">
                <a:latin typeface="Montserrat" charset="0"/>
                <a:ea typeface="Montserrat" charset="0"/>
                <a:cs typeface="Montserrat" charset="0"/>
              </a:rPr>
              <a:t>Bich</a:t>
            </a:r>
            <a:r>
              <a:rPr lang="en-US" sz="1800" i="1" dirty="0">
                <a:latin typeface="Montserrat" charset="0"/>
                <a:ea typeface="Montserrat" charset="0"/>
                <a:cs typeface="Montserrat" charset="0"/>
              </a:rPr>
              <a:t> is back in the country and joined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in the role of developing corporate brand solutions, strengthening relationships and finding clients who need to build Brand strategy in Vietnam market.</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err="1">
                <a:latin typeface="Montserrat" charset="0"/>
                <a:ea typeface="Montserrat" charset="0"/>
                <a:cs typeface="Montserrat" charset="0"/>
              </a:rPr>
              <a:t>Bich's</a:t>
            </a:r>
            <a:r>
              <a:rPr lang="en-US" sz="1800" i="1" dirty="0">
                <a:latin typeface="Montserrat" charset="0"/>
                <a:ea typeface="Montserrat" charset="0"/>
                <a:cs typeface="Montserrat" charset="0"/>
              </a:rPr>
              <a:t> goal is to provide effective, practical solutions using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Vietnam's unique approach to international standards. She defines her career in developing brand solutions for SME's in the context of fierce competition.</a:t>
            </a:r>
          </a:p>
        </p:txBody>
      </p:sp>
    </p:spTree>
    <p:extLst>
      <p:ext uri="{BB962C8B-B14F-4D97-AF65-F5344CB8AC3E}">
        <p14:creationId xmlns:p14="http://schemas.microsoft.com/office/powerpoint/2010/main" val="785442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id="{41995DCA-C2AD-4DA4-837E-6DE2CE98705C}"/>
              </a:ext>
            </a:extLst>
          </p:cNvPr>
          <p:cNvSpPr/>
          <p:nvPr/>
        </p:nvSpPr>
        <p:spPr>
          <a:xfrm>
            <a:off x="2242179" y="2347684"/>
            <a:ext cx="3651962"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Pham Nhat Ha</a:t>
            </a:r>
          </a:p>
        </p:txBody>
      </p:sp>
      <p:sp>
        <p:nvSpPr>
          <p:cNvPr id="5" name="Rectangle 4">
            <a:extLst>
              <a:ext uri="{FF2B5EF4-FFF2-40B4-BE49-F238E27FC236}">
                <a16:creationId xmlns:a16="http://schemas.microsoft.com/office/drawing/2014/main"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en-US" sz="1600">
                <a:solidFill>
                  <a:srgbClr val="FF0000"/>
                </a:solidFill>
                <a:latin typeface="Montserrat" charset="0"/>
                <a:ea typeface="Montserrat" charset="0"/>
                <a:cs typeface="Montserrat" charset="0"/>
              </a:rPr>
              <a:t>nhatha.pham@mibrand.vn</a:t>
            </a:r>
          </a:p>
        </p:txBody>
      </p:sp>
      <p:sp>
        <p:nvSpPr>
          <p:cNvPr id="6" name="Rectangle 5"/>
          <p:cNvSpPr/>
          <p:nvPr/>
        </p:nvSpPr>
        <p:spPr>
          <a:xfrm>
            <a:off x="2171841" y="3871181"/>
            <a:ext cx="3759362"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Business Unit Manager</a:t>
            </a:r>
            <a:endParaRPr lang="en-US" sz="2400" dirty="0">
              <a:latin typeface="Montserrat" charset="0"/>
              <a:ea typeface="Montserrat" charset="0"/>
              <a:cs typeface="Montserrat" charset="0"/>
            </a:endParaRPr>
          </a:p>
        </p:txBody>
      </p:sp>
      <p:sp>
        <p:nvSpPr>
          <p:cNvPr id="7" name="TextBox 6"/>
          <p:cNvSpPr txBox="1"/>
          <p:nvPr/>
        </p:nvSpPr>
        <p:spPr>
          <a:xfrm>
            <a:off x="2138653" y="4522962"/>
            <a:ext cx="11410026" cy="5465407"/>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Graduated from Marketing Faculty of Commerce University in Business Administration, Ms. Pham </a:t>
            </a:r>
            <a:r>
              <a:rPr lang="en-US" sz="1800" i="1" dirty="0" err="1">
                <a:latin typeface="Montserrat" charset="0"/>
                <a:ea typeface="Montserrat" charset="0"/>
                <a:cs typeface="Montserrat" charset="0"/>
              </a:rPr>
              <a:t>Nhat</a:t>
            </a:r>
            <a:r>
              <a:rPr lang="en-US" sz="1800" i="1" dirty="0">
                <a:latin typeface="Montserrat" charset="0"/>
                <a:ea typeface="Montserrat" charset="0"/>
                <a:cs typeface="Montserrat" charset="0"/>
              </a:rPr>
              <a:t> Ha has more than 3 years of experience in Marketing, Communications, Branding. Before joining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in 2017, Ha has held the position of Account Manager at I.P Communication.</a:t>
            </a:r>
          </a:p>
          <a:p>
            <a:pPr defTabSz="1222375">
              <a:lnSpc>
                <a:spcPct val="110000"/>
              </a:lnSpc>
            </a:pPr>
            <a:br>
              <a:rPr lang="en-US" sz="1800" i="1" dirty="0">
                <a:latin typeface="Montserrat" charset="0"/>
                <a:ea typeface="Montserrat" charset="0"/>
                <a:cs typeface="Montserrat" charset="0"/>
              </a:rPr>
            </a:br>
            <a:r>
              <a:rPr lang="en-US" sz="1800" i="1" dirty="0">
                <a:latin typeface="Montserrat" charset="0"/>
                <a:ea typeface="Montserrat" charset="0"/>
                <a:cs typeface="Montserrat" charset="0"/>
              </a:rPr>
              <a:t>In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Ha is currently in charge of the Business Unit Manager in Brand research. In this role, she pursued a philosophy of building and developing a sustainable brand strategy: going from analyzing customer needs and goals to conducting market research and developing branding strategies that suitable for each specific context.</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In the process of working, Ha has experienced in organizing research and participating in strategic consulting projects for big clients such as TTC Group, </a:t>
            </a:r>
            <a:r>
              <a:rPr lang="en-US" sz="1800" i="1" dirty="0" err="1">
                <a:latin typeface="Montserrat" charset="0"/>
                <a:ea typeface="Montserrat" charset="0"/>
                <a:cs typeface="Montserrat" charset="0"/>
              </a:rPr>
              <a:t>Mobiphone</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Alphafood</a:t>
            </a:r>
            <a:r>
              <a:rPr lang="en-US" sz="1800" i="1" dirty="0">
                <a:latin typeface="Montserrat" charset="0"/>
                <a:ea typeface="Montserrat" charset="0"/>
                <a:cs typeface="Montserrat" charset="0"/>
              </a:rPr>
              <a:t>, Iris English, Yamaha Motor, etc. Medium and small in Vietnam. The experience of working with diverse organizations has led to high-level of strategic thinking about branding and management experience in large-scale research projects.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Currently, Ha and the research team of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is developing the "Brand Beat Score" product, which aims to provide a new research solution to solve the problem of visual communication from the point of end consumer view.</a:t>
            </a:r>
          </a:p>
        </p:txBody>
      </p:sp>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6676" t="15315" r="12224" b="17399"/>
          <a:stretch/>
        </p:blipFill>
        <p:spPr>
          <a:xfrm rot="16200000">
            <a:off x="14065712" y="3344199"/>
            <a:ext cx="8238452" cy="6245422"/>
          </a:xfrm>
          <a:prstGeom prst="rect">
            <a:avLst/>
          </a:prstGeom>
        </p:spPr>
      </p:pic>
    </p:spTree>
    <p:extLst>
      <p:ext uri="{BB962C8B-B14F-4D97-AF65-F5344CB8AC3E}">
        <p14:creationId xmlns:p14="http://schemas.microsoft.com/office/powerpoint/2010/main" val="101053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9374" b="4192"/>
          <a:stretch/>
        </p:blipFill>
        <p:spPr>
          <a:xfrm>
            <a:off x="15200" y="1100590"/>
            <a:ext cx="24348839" cy="11789043"/>
          </a:xfrm>
          <a:prstGeom prst="rect">
            <a:avLst/>
          </a:prstGeom>
        </p:spPr>
      </p:pic>
      <p:sp>
        <p:nvSpPr>
          <p:cNvPr id="23" name="Rectangle 22">
            <a:extLst>
              <a:ext uri="{FF2B5EF4-FFF2-40B4-BE49-F238E27FC236}">
                <a16:creationId xmlns:a16="http://schemas.microsoft.com/office/drawing/2014/main" id="{EBB74F02-36B6-4246-AE22-50726EDBDEB2}"/>
              </a:ext>
            </a:extLst>
          </p:cNvPr>
          <p:cNvSpPr/>
          <p:nvPr/>
        </p:nvSpPr>
        <p:spPr>
          <a:xfrm>
            <a:off x="1" y="-25757"/>
            <a:ext cx="24333640" cy="1291538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dirty="0"/>
          </a:p>
        </p:txBody>
      </p:sp>
      <p:pic>
        <p:nvPicPr>
          <p:cNvPr id="24" name="Picture 23">
            <a:extLst>
              <a:ext uri="{FF2B5EF4-FFF2-40B4-BE49-F238E27FC236}">
                <a16:creationId xmlns:a16="http://schemas.microsoft.com/office/drawing/2014/main" id="{84574144-83C4-4CA4-AE6D-94831EE44451}"/>
              </a:ext>
            </a:extLst>
          </p:cNvPr>
          <p:cNvPicPr>
            <a:picLocks noChangeAspect="1"/>
          </p:cNvPicPr>
          <p:nvPr/>
        </p:nvPicPr>
        <p:blipFill rotWithShape="1">
          <a:blip r:embed="rId5">
            <a:extLst>
              <a:ext uri="{28A0092B-C50C-407E-A947-70E740481C1C}">
                <a14:useLocalDpi xmlns:a14="http://schemas.microsoft.com/office/drawing/2010/main" val="0"/>
              </a:ext>
            </a:extLst>
          </a:blip>
          <a:srcRect b="91769"/>
          <a:stretch/>
        </p:blipFill>
        <p:spPr>
          <a:xfrm>
            <a:off x="30399" y="1343"/>
            <a:ext cx="24348839" cy="1128797"/>
          </a:xfrm>
          <a:prstGeom prst="rect">
            <a:avLst/>
          </a:prstGeom>
        </p:spPr>
      </p:pic>
      <p:sp>
        <p:nvSpPr>
          <p:cNvPr id="31" name="Rectangle 30">
            <a:extLst>
              <a:ext uri="{FF2B5EF4-FFF2-40B4-BE49-F238E27FC236}">
                <a16:creationId xmlns:a16="http://schemas.microsoft.com/office/drawing/2014/main" id="{5A8093C6-178A-4A61-8B22-C0D30498E10C}"/>
              </a:ext>
            </a:extLst>
          </p:cNvPr>
          <p:cNvSpPr/>
          <p:nvPr/>
        </p:nvSpPr>
        <p:spPr>
          <a:xfrm>
            <a:off x="2771844" y="6259753"/>
            <a:ext cx="17833974" cy="1251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solidFill>
                  <a:prstClr val="white"/>
                </a:solidFill>
                <a:latin typeface="Montserrat" pitchFamily="2" charset="77"/>
                <a:ea typeface="Lato Light" charset="0"/>
                <a:cs typeface="Lato Light" charset="0"/>
              </a:rPr>
              <a:t>After nearly 20 years of consulting and supporting Vietnamese businesses in branding, we draw the most valuable lessons to </a:t>
            </a:r>
            <a:r>
              <a:rPr lang="vi-VN" sz="2400" dirty="0">
                <a:solidFill>
                  <a:prstClr val="white"/>
                </a:solidFill>
                <a:latin typeface="Montserrat" pitchFamily="2" charset="77"/>
                <a:ea typeface="Lato Light" charset="0"/>
                <a:cs typeface="Lato Light" charset="0"/>
              </a:rPr>
              <a:t>share with you and make you growth your expertise.</a:t>
            </a:r>
            <a:endParaRPr lang="en-US" sz="2400" dirty="0">
              <a:solidFill>
                <a:prstClr val="white"/>
              </a:solidFill>
              <a:latin typeface="Montserrat" pitchFamily="2" charset="77"/>
              <a:ea typeface="Lato Light" charset="0"/>
              <a:cs typeface="Lato Light" charset="0"/>
            </a:endParaRPr>
          </a:p>
          <a:p>
            <a:pPr lvl="0" algn="ctr">
              <a:lnSpc>
                <a:spcPct val="150000"/>
              </a:lnSpc>
            </a:pPr>
            <a:endParaRPr lang="en-US" sz="2400" dirty="0">
              <a:solidFill>
                <a:prstClr val="white"/>
              </a:solidFill>
              <a:latin typeface="Montserrat" pitchFamily="2" charset="77"/>
              <a:ea typeface="Montserrat" charset="0"/>
              <a:cs typeface="Montserrat" charset="0"/>
            </a:endParaRPr>
          </a:p>
        </p:txBody>
      </p:sp>
      <p:sp>
        <p:nvSpPr>
          <p:cNvPr id="34" name="Rectangle 33">
            <a:extLst>
              <a:ext uri="{FF2B5EF4-FFF2-40B4-BE49-F238E27FC236}">
                <a16:creationId xmlns:a16="http://schemas.microsoft.com/office/drawing/2014/main" id="{DC7059D2-A974-4AC0-BA93-0FCE5A23CBC4}"/>
              </a:ext>
            </a:extLst>
          </p:cNvPr>
          <p:cNvSpPr/>
          <p:nvPr/>
        </p:nvSpPr>
        <p:spPr>
          <a:xfrm>
            <a:off x="0" y="12916728"/>
            <a:ext cx="24379238" cy="79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a:solidFill>
                  <a:prstClr val="black"/>
                </a:solidFill>
                <a:latin typeface="Montserrat" charset="0"/>
                <a:ea typeface="Montserrat" charset="0"/>
                <a:cs typeface="Montserrat" charset="0"/>
              </a:rPr>
              <a:t>(Button) We Share </a:t>
            </a:r>
            <a:r>
              <a:rPr lang="vi-VN" sz="2400">
                <a:solidFill>
                  <a:prstClr val="black"/>
                </a:solidFill>
                <a:latin typeface="Montserrat" charset="0"/>
                <a:ea typeface="Montserrat" charset="0"/>
                <a:cs typeface="Montserrat" charset="0"/>
              </a:rPr>
              <a:t>&gt; Link dẫn về V</a:t>
            </a:r>
            <a:r>
              <a:rPr lang="vi-VN" sz="2400" b="1">
                <a:solidFill>
                  <a:prstClr val="black"/>
                </a:solidFill>
                <a:latin typeface="Montserrat" charset="0"/>
                <a:ea typeface="Montserrat" charset="0"/>
                <a:cs typeface="Montserrat" charset="0"/>
              </a:rPr>
              <a:t>.</a:t>
            </a:r>
            <a:endParaRPr lang="en-US" sz="2400" b="1">
              <a:solidFill>
                <a:prstClr val="black"/>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E2304EB-0D36-4428-86C4-D6B7CDBDF039}"/>
              </a:ext>
            </a:extLst>
          </p:cNvPr>
          <p:cNvSpPr txBox="1"/>
          <p:nvPr/>
        </p:nvSpPr>
        <p:spPr>
          <a:xfrm>
            <a:off x="2998593" y="3802976"/>
            <a:ext cx="17380479" cy="2061846"/>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We share the knowledge that helps you become a brand expert</a:t>
            </a:r>
          </a:p>
        </p:txBody>
      </p:sp>
      <p:sp>
        <p:nvSpPr>
          <p:cNvPr id="15" name="Rectangle 14">
            <a:extLst>
              <a:ext uri="{FF2B5EF4-FFF2-40B4-BE49-F238E27FC236}">
                <a16:creationId xmlns:a16="http://schemas.microsoft.com/office/drawing/2014/main" id="{B3F12D54-FB9F-4088-953E-5F56808D03B0}"/>
              </a:ext>
            </a:extLst>
          </p:cNvPr>
          <p:cNvSpPr/>
          <p:nvPr/>
        </p:nvSpPr>
        <p:spPr>
          <a:xfrm>
            <a:off x="9770862" y="8169200"/>
            <a:ext cx="3835933" cy="861774"/>
          </a:xfrm>
          <a:prstGeom prst="rect">
            <a:avLst/>
          </a:prstGeom>
          <a:solidFill>
            <a:srgbClr val="C00000"/>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en-US" sz="1800" dirty="0">
                <a:solidFill>
                  <a:schemeClr val="bg1"/>
                </a:solidFill>
                <a:latin typeface="Montserrat" charset="0"/>
                <a:ea typeface="Montserrat" charset="0"/>
                <a:cs typeface="Montserrat" charset="0"/>
              </a:rPr>
              <a:t>W</a:t>
            </a:r>
            <a:r>
              <a:rPr lang="vi-VN" sz="1800" dirty="0">
                <a:solidFill>
                  <a:schemeClr val="bg1"/>
                </a:solidFill>
                <a:latin typeface="Montserrat" charset="0"/>
                <a:ea typeface="Montserrat" charset="0"/>
                <a:cs typeface="Montserrat" charset="0"/>
              </a:rPr>
              <a:t>E SHARE</a:t>
            </a:r>
          </a:p>
          <a:p>
            <a:pPr algn="ctr"/>
            <a:endParaRPr lang="en-US" sz="1600" dirty="0">
              <a:solidFill>
                <a:schemeClr val="bg1"/>
              </a:solidFill>
              <a:latin typeface="Montserrat" charset="0"/>
              <a:ea typeface="Montserrat" charset="0"/>
              <a:cs typeface="Montserrat" charset="0"/>
            </a:endParaRPr>
          </a:p>
        </p:txBody>
      </p:sp>
      <p:pic>
        <p:nvPicPr>
          <p:cNvPr id="18" name="Picture 17">
            <a:extLst>
              <a:ext uri="{FF2B5EF4-FFF2-40B4-BE49-F238E27FC236}">
                <a16:creationId xmlns:a16="http://schemas.microsoft.com/office/drawing/2014/main" id="{F09830F9-68A7-4D33-B60B-06DA13B99048}"/>
              </a:ext>
            </a:extLst>
          </p:cNvPr>
          <p:cNvPicPr>
            <a:picLocks noChangeAspect="1"/>
          </p:cNvPicPr>
          <p:nvPr/>
        </p:nvPicPr>
        <p:blipFill rotWithShape="1">
          <a:blip r:embed="rId5">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9" name="TextBox 18">
            <a:extLst>
              <a:ext uri="{FF2B5EF4-FFF2-40B4-BE49-F238E27FC236}">
                <a16:creationId xmlns:a16="http://schemas.microsoft.com/office/drawing/2014/main" id="{8F73047C-28C7-48AD-A6D9-89D85F0D6FEB}"/>
              </a:ext>
            </a:extLst>
          </p:cNvPr>
          <p:cNvSpPr txBox="1"/>
          <p:nvPr/>
        </p:nvSpPr>
        <p:spPr>
          <a:xfrm>
            <a:off x="8487716" y="395253"/>
            <a:ext cx="1876044"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WHAT WE DO</a:t>
            </a:r>
          </a:p>
        </p:txBody>
      </p:sp>
      <p:sp>
        <p:nvSpPr>
          <p:cNvPr id="20" name="TextBox 19">
            <a:extLst>
              <a:ext uri="{FF2B5EF4-FFF2-40B4-BE49-F238E27FC236}">
                <a16:creationId xmlns:a16="http://schemas.microsoft.com/office/drawing/2014/main" id="{067520FB-0CC1-47D3-A098-6202EF9F5E18}"/>
              </a:ext>
            </a:extLst>
          </p:cNvPr>
          <p:cNvSpPr txBox="1"/>
          <p:nvPr/>
        </p:nvSpPr>
        <p:spPr>
          <a:xfrm>
            <a:off x="3879269" y="22725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id="{F69B7AE8-6FB1-45E3-88FD-930A528E223F}"/>
              </a:ext>
            </a:extLst>
          </p:cNvPr>
          <p:cNvSpPr txBox="1"/>
          <p:nvPr/>
        </p:nvSpPr>
        <p:spPr>
          <a:xfrm>
            <a:off x="5999271" y="350361"/>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id="{84643FC8-3A79-480B-A2FC-F3DF9A6C2277}"/>
              </a:ext>
            </a:extLst>
          </p:cNvPr>
          <p:cNvSpPr/>
          <p:nvPr/>
        </p:nvSpPr>
        <p:spPr>
          <a:xfrm>
            <a:off x="10862807" y="367023"/>
            <a:ext cx="1911849"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32" name="Rectangle 31">
            <a:extLst>
              <a:ext uri="{FF2B5EF4-FFF2-40B4-BE49-F238E27FC236}">
                <a16:creationId xmlns:a16="http://schemas.microsoft.com/office/drawing/2014/main" id="{4A639ABC-ED58-466E-9EC4-0598E187F336}"/>
              </a:ext>
            </a:extLst>
          </p:cNvPr>
          <p:cNvSpPr/>
          <p:nvPr/>
        </p:nvSpPr>
        <p:spPr>
          <a:xfrm>
            <a:off x="12774656" y="120802"/>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33" name="Rectangle 32">
            <a:extLst>
              <a:ext uri="{FF2B5EF4-FFF2-40B4-BE49-F238E27FC236}">
                <a16:creationId xmlns:a16="http://schemas.microsoft.com/office/drawing/2014/main" id="{BBFF4676-0FFF-43B7-9B03-8F6974F29361}"/>
              </a:ext>
            </a:extLst>
          </p:cNvPr>
          <p:cNvSpPr/>
          <p:nvPr/>
        </p:nvSpPr>
        <p:spPr>
          <a:xfrm>
            <a:off x="18620888" y="320178"/>
            <a:ext cx="2926802" cy="307777"/>
          </a:xfrm>
          <a:prstGeom prst="rect">
            <a:avLst/>
          </a:prstGeom>
          <a:solidFill>
            <a:srgbClr val="D5AA70"/>
          </a:solidFill>
        </p:spPr>
        <p:txBody>
          <a:bodyPr wrap="square">
            <a:spAutoFit/>
          </a:bodyPr>
          <a:lstStyle/>
          <a:p>
            <a:pPr algn="ctr"/>
            <a:r>
              <a:rPr lang="en-US" sz="1400">
                <a:solidFill>
                  <a:schemeClr val="bg1"/>
                </a:solidFill>
                <a:latin typeface="Montserrat" charset="0"/>
                <a:ea typeface="Montserrat" charset="0"/>
                <a:cs typeface="Montserrat" charset="0"/>
              </a:rPr>
              <a:t>CONTACT US</a:t>
            </a:r>
          </a:p>
        </p:txBody>
      </p:sp>
      <p:sp>
        <p:nvSpPr>
          <p:cNvPr id="17" name="Rectangle 16">
            <a:extLst>
              <a:ext uri="{FF2B5EF4-FFF2-40B4-BE49-F238E27FC236}">
                <a16:creationId xmlns:a16="http://schemas.microsoft.com/office/drawing/2014/main" id="{B3F12D54-FB9F-4088-953E-5F56808D03B0}"/>
              </a:ext>
            </a:extLst>
          </p:cNvPr>
          <p:cNvSpPr/>
          <p:nvPr/>
        </p:nvSpPr>
        <p:spPr>
          <a:xfrm>
            <a:off x="18419247" y="161192"/>
            <a:ext cx="3824064" cy="830997"/>
          </a:xfrm>
          <a:prstGeom prst="rect">
            <a:avLst/>
          </a:prstGeom>
          <a:solidFill>
            <a:schemeClr val="bg1">
              <a:lumMod val="50000"/>
            </a:schemeClr>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CONTACT</a:t>
            </a:r>
            <a:endParaRPr lang="en-US" sz="1600" dirty="0">
              <a:solidFill>
                <a:schemeClr val="bg1"/>
              </a:solidFill>
              <a:latin typeface="Montserrat" charset="0"/>
              <a:ea typeface="Montserrat" charset="0"/>
              <a:cs typeface="Montserrat" charset="0"/>
            </a:endParaRPr>
          </a:p>
          <a:p>
            <a:pPr algn="ctr"/>
            <a:endParaRPr lang="en-US" sz="1600" dirty="0">
              <a:solidFill>
                <a:schemeClr val="bg1"/>
              </a:solidFill>
              <a:latin typeface="Montserrat" charset="0"/>
              <a:ea typeface="Montserrat" charset="0"/>
              <a:cs typeface="Montserrat" charset="0"/>
            </a:endParaRPr>
          </a:p>
        </p:txBody>
      </p:sp>
      <p:sp>
        <p:nvSpPr>
          <p:cNvPr id="25" name="Rectangle 24">
            <a:extLst>
              <a:ext uri="{FF2B5EF4-FFF2-40B4-BE49-F238E27FC236}">
                <a16:creationId xmlns:a16="http://schemas.microsoft.com/office/drawing/2014/main" id="{4A639ABC-ED58-466E-9EC4-0598E187F336}"/>
              </a:ext>
            </a:extLst>
          </p:cNvPr>
          <p:cNvSpPr/>
          <p:nvPr/>
        </p:nvSpPr>
        <p:spPr>
          <a:xfrm>
            <a:off x="15411472" y="278311"/>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535358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id="{41995DCA-C2AD-4DA4-837E-6DE2CE98705C}"/>
              </a:ext>
            </a:extLst>
          </p:cNvPr>
          <p:cNvSpPr/>
          <p:nvPr/>
        </p:nvSpPr>
        <p:spPr>
          <a:xfrm>
            <a:off x="2242179" y="2347684"/>
            <a:ext cx="4482317"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Dinh Thi Ngoc Lien</a:t>
            </a:r>
          </a:p>
        </p:txBody>
      </p:sp>
      <p:sp>
        <p:nvSpPr>
          <p:cNvPr id="5" name="Rectangle 4">
            <a:extLst>
              <a:ext uri="{FF2B5EF4-FFF2-40B4-BE49-F238E27FC236}">
                <a16:creationId xmlns:a16="http://schemas.microsoft.com/office/drawing/2014/main"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en-US" sz="1600">
                <a:solidFill>
                  <a:srgbClr val="FF0000"/>
                </a:solidFill>
                <a:latin typeface="Montserrat" charset="0"/>
                <a:ea typeface="Montserrat" charset="0"/>
                <a:cs typeface="Montserrat" charset="0"/>
              </a:rPr>
              <a:t>ngoclien.dinh@mibrand.vn</a:t>
            </a:r>
          </a:p>
        </p:txBody>
      </p:sp>
      <p:sp>
        <p:nvSpPr>
          <p:cNvPr id="6" name="Rectangle 5"/>
          <p:cNvSpPr/>
          <p:nvPr/>
        </p:nvSpPr>
        <p:spPr>
          <a:xfrm>
            <a:off x="2171841" y="3871181"/>
            <a:ext cx="4097597"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Creative Desgin Manager</a:t>
            </a:r>
            <a:endParaRPr lang="en-US" sz="2400" dirty="0">
              <a:latin typeface="Montserrat" charset="0"/>
              <a:ea typeface="Montserrat" charset="0"/>
              <a:cs typeface="Montserrat" charset="0"/>
            </a:endParaRPr>
          </a:p>
        </p:txBody>
      </p:sp>
      <p:sp>
        <p:nvSpPr>
          <p:cNvPr id="7" name="TextBox 6"/>
          <p:cNvSpPr txBox="1"/>
          <p:nvPr/>
        </p:nvSpPr>
        <p:spPr>
          <a:xfrm>
            <a:off x="2242179" y="4476987"/>
            <a:ext cx="11303699" cy="4246612"/>
          </a:xfrm>
          <a:prstGeom prst="rect">
            <a:avLst/>
          </a:prstGeom>
          <a:solidFill>
            <a:schemeClr val="bg1"/>
          </a:solidFill>
        </p:spPr>
        <p:txBody>
          <a:bodyPr wrap="square" lIns="0" tIns="0" rIns="0" bIns="0" rtlCol="0">
            <a:spAutoFit/>
          </a:bodyPr>
          <a:lstStyle/>
          <a:p>
            <a:pPr defTabSz="1222375">
              <a:lnSpc>
                <a:spcPct val="110000"/>
              </a:lnSpc>
            </a:pPr>
            <a:r>
              <a:rPr lang="vi-VN" sz="1800" i="1" dirty="0">
                <a:latin typeface="Montserrat" charset="0"/>
                <a:ea typeface="Montserrat" charset="0"/>
                <a:cs typeface="Montserrat" charset="0"/>
              </a:rPr>
              <a:t>Graduating from the Hanoi Architecture University with a major in Graphic Design, Ms Dinh Thi Ngoc Lien pursued her passion for creative design and branding as soon as she graduated. So far she has had over 3 years of experience with a myriad of impressive design products used by leading brands in Vietnam.</a:t>
            </a: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r>
              <a:rPr lang="vi-VN" sz="1800" i="1" dirty="0">
                <a:latin typeface="Montserrat" charset="0"/>
                <a:ea typeface="Montserrat" charset="0"/>
                <a:cs typeface="Montserrat" charset="0"/>
              </a:rPr>
              <a:t>Joining Mibrand Vietnam, Lien has had the opportunity to work and innovate for clients in a variety of industries such as Sapharco, Elite Fitness, BusinessWire, Saint-Gobain, MVV Group, Vinh Tuong, D'Rosie, Alphafood, Sakuko, Nova Land ...</a:t>
            </a: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r>
              <a:rPr lang="vi-VN" sz="1800" i="1" dirty="0">
                <a:latin typeface="Montserrat" charset="0"/>
                <a:ea typeface="Montserrat" charset="0"/>
                <a:cs typeface="Montserrat" charset="0"/>
              </a:rPr>
              <a:t>Currently, Lien is the head of creative design at Mibrand with major expertise in brand identity design. The goal of Lien is to update the world brand design trends and develop a brand strategy for modern businesses in Vietnam.</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273" r="18852"/>
          <a:stretch/>
        </p:blipFill>
        <p:spPr>
          <a:xfrm>
            <a:off x="15056115" y="2347684"/>
            <a:ext cx="6249405" cy="8236496"/>
          </a:xfrm>
          <a:prstGeom prst="rect">
            <a:avLst/>
          </a:prstGeom>
        </p:spPr>
      </p:pic>
    </p:spTree>
    <p:extLst>
      <p:ext uri="{BB962C8B-B14F-4D97-AF65-F5344CB8AC3E}">
        <p14:creationId xmlns:p14="http://schemas.microsoft.com/office/powerpoint/2010/main" val="661690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id="{41995DCA-C2AD-4DA4-837E-6DE2CE98705C}"/>
              </a:ext>
            </a:extLst>
          </p:cNvPr>
          <p:cNvSpPr/>
          <p:nvPr/>
        </p:nvSpPr>
        <p:spPr>
          <a:xfrm>
            <a:off x="2171841" y="2320104"/>
            <a:ext cx="5538696"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Nguyen Thi Anh Phuong</a:t>
            </a:r>
          </a:p>
        </p:txBody>
      </p:sp>
      <p:sp>
        <p:nvSpPr>
          <p:cNvPr id="5" name="Rectangle 4">
            <a:extLst>
              <a:ext uri="{FF2B5EF4-FFF2-40B4-BE49-F238E27FC236}">
                <a16:creationId xmlns:a16="http://schemas.microsoft.com/office/drawing/2014/main" id="{0B55535A-F36F-448F-94F0-A534883A069F}"/>
              </a:ext>
            </a:extLst>
          </p:cNvPr>
          <p:cNvSpPr/>
          <p:nvPr/>
        </p:nvSpPr>
        <p:spPr>
          <a:xfrm>
            <a:off x="2171841" y="295401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anhphuong.nguyen@mibrand.vn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3062057"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Account Executive</a:t>
            </a:r>
            <a:endParaRPr lang="en-US" sz="2400" dirty="0">
              <a:latin typeface="Montserrat" charset="0"/>
              <a:ea typeface="Montserrat" charset="0"/>
              <a:cs typeface="Montserrat" charset="0"/>
            </a:endParaRPr>
          </a:p>
        </p:txBody>
      </p:sp>
      <p:sp>
        <p:nvSpPr>
          <p:cNvPr id="7" name="TextBox 6"/>
          <p:cNvSpPr txBox="1"/>
          <p:nvPr/>
        </p:nvSpPr>
        <p:spPr>
          <a:xfrm>
            <a:off x="2242181" y="4554232"/>
            <a:ext cx="11268079" cy="4551311"/>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Graduated from the Foreign Trade University and got a Master Degree in Marketing from the University of Bedfordshire - UK, Phuong determined her work and development orientation in the field of research and marketing - </a:t>
            </a:r>
            <a:r>
              <a:rPr lang="en-US" sz="1800" i="1" dirty="0" err="1">
                <a:latin typeface="Montserrat" charset="0"/>
                <a:ea typeface="Montserrat" charset="0"/>
                <a:cs typeface="Montserrat" charset="0"/>
              </a:rPr>
              <a:t>communicayion</a:t>
            </a:r>
            <a:r>
              <a:rPr lang="en-US" sz="1800" i="1" dirty="0">
                <a:latin typeface="Montserrat" charset="0"/>
                <a:ea typeface="Montserrat" charset="0"/>
                <a:cs typeface="Montserrat" charset="0"/>
              </a:rPr>
              <a:t> from the early days of her career.</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Joining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in 2017 as Account Executive. Beside managing customer service, Phuong is in charge of market research with company's major partners, providing information for risk mitigation, and coordinating the management of project communications. - large integrated marketing with the participation of many parties.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At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Phuong has had the opportunity to work with big clients such as Yamaha, TTC, </a:t>
            </a:r>
            <a:r>
              <a:rPr lang="en-US" sz="1800" i="1" dirty="0" err="1">
                <a:latin typeface="Montserrat" charset="0"/>
                <a:ea typeface="Montserrat" charset="0"/>
                <a:cs typeface="Montserrat" charset="0"/>
              </a:rPr>
              <a:t>Vinatex</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OnOff</a:t>
            </a:r>
            <a:r>
              <a:rPr lang="en-US" sz="1800" i="1" dirty="0">
                <a:latin typeface="Montserrat" charset="0"/>
                <a:ea typeface="Montserrat" charset="0"/>
                <a:cs typeface="Montserrat" charset="0"/>
              </a:rPr>
              <a:t>, Elite Fitness, </a:t>
            </a:r>
            <a:r>
              <a:rPr lang="en-US" sz="1800" i="1" dirty="0" err="1">
                <a:latin typeface="Montserrat" charset="0"/>
                <a:ea typeface="Montserrat" charset="0"/>
                <a:cs typeface="Montserrat" charset="0"/>
              </a:rPr>
              <a:t>Moc</a:t>
            </a:r>
            <a:r>
              <a:rPr lang="en-US" sz="1800" i="1" dirty="0">
                <a:latin typeface="Montserrat" charset="0"/>
                <a:ea typeface="Montserrat" charset="0"/>
                <a:cs typeface="Montserrat" charset="0"/>
              </a:rPr>
              <a:t> Chau Milk .... Having the </a:t>
            </a:r>
            <a:r>
              <a:rPr lang="en-US" sz="1800" i="1" dirty="0" err="1">
                <a:latin typeface="Montserrat" charset="0"/>
                <a:ea typeface="Montserrat" charset="0"/>
                <a:cs typeface="Montserrat" charset="0"/>
              </a:rPr>
              <a:t>eperience</a:t>
            </a:r>
            <a:r>
              <a:rPr lang="en-US" sz="1800" i="1" dirty="0">
                <a:latin typeface="Montserrat" charset="0"/>
                <a:ea typeface="Montserrat" charset="0"/>
                <a:cs typeface="Montserrat" charset="0"/>
              </a:rPr>
              <a:t> in working with large organizations has brought her Strategic thinking in marketing, communication, and practical experience in managing large-scale marketing and communications projects.</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3166" r="38782"/>
          <a:stretch/>
        </p:blipFill>
        <p:spPr>
          <a:xfrm>
            <a:off x="15052431" y="2235044"/>
            <a:ext cx="6244240" cy="8362617"/>
          </a:xfrm>
          <a:prstGeom prst="rect">
            <a:avLst/>
          </a:prstGeom>
        </p:spPr>
      </p:pic>
    </p:spTree>
    <p:extLst>
      <p:ext uri="{BB962C8B-B14F-4D97-AF65-F5344CB8AC3E}">
        <p14:creationId xmlns:p14="http://schemas.microsoft.com/office/powerpoint/2010/main" val="624906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id="{41995DCA-C2AD-4DA4-837E-6DE2CE98705C}"/>
              </a:ext>
            </a:extLst>
          </p:cNvPr>
          <p:cNvSpPr/>
          <p:nvPr/>
        </p:nvSpPr>
        <p:spPr>
          <a:xfrm>
            <a:off x="2242179" y="2235267"/>
            <a:ext cx="4459875"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Mr. Nguyễn Thanh Sơn</a:t>
            </a:r>
          </a:p>
        </p:txBody>
      </p:sp>
      <p:sp>
        <p:nvSpPr>
          <p:cNvPr id="5" name="Rectangle 4">
            <a:extLst>
              <a:ext uri="{FF2B5EF4-FFF2-40B4-BE49-F238E27FC236}">
                <a16:creationId xmlns:a16="http://schemas.microsoft.com/office/drawing/2014/main"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MVV Group Chairman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5881738"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Senior Consultant </a:t>
            </a:r>
            <a:r>
              <a:rPr lang="mr-IN" sz="2400" dirty="0">
                <a:latin typeface="Montserrat" charset="0"/>
                <a:ea typeface="Montserrat" charset="0"/>
                <a:cs typeface="Montserrat" charset="0"/>
              </a:rPr>
              <a:t>–</a:t>
            </a:r>
            <a:r>
              <a:rPr lang="vi-VN" sz="2400" dirty="0">
                <a:latin typeface="Montserrat" charset="0"/>
                <a:ea typeface="Montserrat" charset="0"/>
                <a:cs typeface="Montserrat" charset="0"/>
              </a:rPr>
              <a:t> Strategic Adviser</a:t>
            </a:r>
            <a:endParaRPr lang="en-US" sz="2400" dirty="0">
              <a:latin typeface="Montserrat" charset="0"/>
              <a:ea typeface="Montserrat" charset="0"/>
              <a:cs typeface="Montserrat" charset="0"/>
            </a:endParaRPr>
          </a:p>
        </p:txBody>
      </p:sp>
      <p:sp>
        <p:nvSpPr>
          <p:cNvPr id="7" name="TextBox 6"/>
          <p:cNvSpPr txBox="1"/>
          <p:nvPr/>
        </p:nvSpPr>
        <p:spPr>
          <a:xfrm>
            <a:off x="2242179" y="4555956"/>
            <a:ext cx="11848959" cy="7210500"/>
          </a:xfrm>
          <a:prstGeom prst="rect">
            <a:avLst/>
          </a:prstGeom>
          <a:solidFill>
            <a:schemeClr val="bg1"/>
          </a:solidFill>
        </p:spPr>
        <p:txBody>
          <a:bodyPr wrap="square" lIns="0" tIns="0" rIns="0" bIns="0" rtlCol="0">
            <a:spAutoFit/>
          </a:bodyPr>
          <a:lstStyle/>
          <a:p>
            <a:pPr defTabSz="1222070"/>
            <a:r>
              <a:rPr lang="en-US" sz="1800" dirty="0">
                <a:solidFill>
                  <a:srgbClr val="4D4D4D"/>
                </a:solidFill>
                <a:latin typeface="Montserrat" pitchFamily="2" charset="77"/>
              </a:rPr>
              <a:t>Nguyen Thanh Son is one of the most prestigious media experts today. His main role now is overall planning, coordinating the activities of the research department, developing strategies and innovative services to develop communication strategies and handle crisis communications for Vietnamese and international customers.</a:t>
            </a:r>
          </a:p>
          <a:p>
            <a:pPr defTabSz="1222070"/>
            <a:r>
              <a:rPr lang="en-US" sz="1800" dirty="0">
                <a:solidFill>
                  <a:srgbClr val="4D4D4D"/>
                </a:solidFill>
                <a:latin typeface="Montserrat" pitchFamily="2" charset="77"/>
              </a:rPr>
              <a:t> </a:t>
            </a:r>
          </a:p>
          <a:p>
            <a:pPr defTabSz="1222070"/>
            <a:r>
              <a:rPr lang="en-US" sz="1800" dirty="0">
                <a:solidFill>
                  <a:srgbClr val="4D4D4D"/>
                </a:solidFill>
                <a:latin typeface="Montserrat" pitchFamily="2" charset="77"/>
              </a:rPr>
              <a:t>Son has been a consultant for brand development and communication strategy for leading brands in Vietnam such as Masan Group, </a:t>
            </a:r>
            <a:r>
              <a:rPr lang="en-US" sz="1800" dirty="0" err="1">
                <a:solidFill>
                  <a:srgbClr val="4D4D4D"/>
                </a:solidFill>
                <a:latin typeface="Montserrat" pitchFamily="2" charset="77"/>
              </a:rPr>
              <a:t>Sovico</a:t>
            </a:r>
            <a:r>
              <a:rPr lang="en-US" sz="1800" dirty="0">
                <a:solidFill>
                  <a:srgbClr val="4D4D4D"/>
                </a:solidFill>
                <a:latin typeface="Montserrat" pitchFamily="2" charset="77"/>
              </a:rPr>
              <a:t> Group, Tan </a:t>
            </a:r>
            <a:r>
              <a:rPr lang="en-US" sz="1800" dirty="0" err="1">
                <a:solidFill>
                  <a:srgbClr val="4D4D4D"/>
                </a:solidFill>
                <a:latin typeface="Montserrat" pitchFamily="2" charset="77"/>
              </a:rPr>
              <a:t>Hiep</a:t>
            </a:r>
            <a:r>
              <a:rPr lang="en-US" sz="1800" dirty="0">
                <a:solidFill>
                  <a:srgbClr val="4D4D4D"/>
                </a:solidFill>
                <a:latin typeface="Montserrat" pitchFamily="2" charset="77"/>
              </a:rPr>
              <a:t> Phat Group, Vietnam Airlines, </a:t>
            </a:r>
            <a:r>
              <a:rPr lang="en-US" sz="1800" dirty="0" err="1">
                <a:solidFill>
                  <a:srgbClr val="4D4D4D"/>
                </a:solidFill>
                <a:latin typeface="Montserrat" pitchFamily="2" charset="77"/>
              </a:rPr>
              <a:t>Vinamilk</a:t>
            </a:r>
            <a:r>
              <a:rPr lang="en-US" sz="1800" dirty="0">
                <a:solidFill>
                  <a:srgbClr val="4D4D4D"/>
                </a:solidFill>
                <a:latin typeface="Montserrat" pitchFamily="2" charset="77"/>
              </a:rPr>
              <a:t>, VNG, </a:t>
            </a:r>
            <a:r>
              <a:rPr lang="en-US" sz="1800" dirty="0" err="1">
                <a:solidFill>
                  <a:srgbClr val="4D4D4D"/>
                </a:solidFill>
                <a:latin typeface="Montserrat" pitchFamily="2" charset="77"/>
              </a:rPr>
              <a:t>MobiFones</a:t>
            </a:r>
            <a:r>
              <a:rPr lang="en-US" sz="1800" dirty="0">
                <a:solidFill>
                  <a:srgbClr val="4D4D4D"/>
                </a:solidFill>
                <a:latin typeface="Montserrat" pitchFamily="2" charset="77"/>
              </a:rPr>
              <a:t> ... dozens of other international brands, with extensive experience in areas ranging from heavy industry (Boeing, GE, Tata, SCG, Ford) consumer goods (Diageo, Unilever, Nestle, Johnson &amp; Johnson) (Yahoo! Western Digital, Beeline), pharmaceuticals (GSK, Roche) to finance-banking (Standard Chartered Bank, Temasek and Visa) ... Mr. Son is also responsible for advising Vietnam Brand program, and other international organizations such as </a:t>
            </a:r>
            <a:r>
              <a:rPr lang="en-US" sz="1800" dirty="0" err="1">
                <a:solidFill>
                  <a:srgbClr val="4D4D4D"/>
                </a:solidFill>
                <a:latin typeface="Montserrat" pitchFamily="2" charset="77"/>
              </a:rPr>
              <a:t>Danida</a:t>
            </a:r>
            <a:r>
              <a:rPr lang="en-US" sz="1800" dirty="0">
                <a:solidFill>
                  <a:srgbClr val="4D4D4D"/>
                </a:solidFill>
                <a:latin typeface="Montserrat" pitchFamily="2" charset="77"/>
              </a:rPr>
              <a:t> and USAID.</a:t>
            </a:r>
          </a:p>
          <a:p>
            <a:pPr defTabSz="1222070"/>
            <a:r>
              <a:rPr lang="en-US" sz="1800" dirty="0">
                <a:solidFill>
                  <a:srgbClr val="4D4D4D"/>
                </a:solidFill>
                <a:latin typeface="Montserrat" pitchFamily="2" charset="77"/>
              </a:rPr>
              <a:t>  </a:t>
            </a:r>
          </a:p>
          <a:p>
            <a:pPr defTabSz="1222070"/>
            <a:r>
              <a:rPr lang="en-US" sz="1800" dirty="0">
                <a:solidFill>
                  <a:srgbClr val="4D4D4D"/>
                </a:solidFill>
                <a:latin typeface="Montserrat" pitchFamily="2" charset="77"/>
              </a:rPr>
              <a:t>Mr. Son was the CEO of T &amp; A Ogilvy in Vietnam. Currently, Mr. Son has more than 10 different companies in the fields of media, healthcare, and education (both leadership, management, and investment), in which Media Venture is a group specializing in advertising, media communication, digital content development, technology, content development, graphic design...</a:t>
            </a:r>
          </a:p>
          <a:p>
            <a:pPr defTabSz="1222070"/>
            <a:endParaRPr lang="en-US" sz="1800" dirty="0">
              <a:solidFill>
                <a:srgbClr val="4D4D4D"/>
              </a:solidFill>
              <a:latin typeface="Montserrat" pitchFamily="2" charset="77"/>
            </a:endParaRPr>
          </a:p>
          <a:p>
            <a:pPr defTabSz="1222070"/>
            <a:r>
              <a:rPr lang="en-US" sz="1800" dirty="0">
                <a:solidFill>
                  <a:srgbClr val="4D4D4D"/>
                </a:solidFill>
                <a:latin typeface="Montserrat" pitchFamily="2" charset="77"/>
              </a:rPr>
              <a:t>Born in Hanoi, Son graduated from the Moscow Institute of International Relations with a Master's degree in International Journalism in 1994. After that, he received his second master's degree in Public Relations from Oklahoma State University. Nguyen Thanh Son also participated in research scholarships from the USIS Business Fellow and the Rockefeller Fellow. He is also a renowned literary critic and expert on multicultural integration, a journalist, and editor for two network magazines. In addition, he has lectured on Asian media and culture at La Trobe University (Australia), Yonsei University (Korea), and Hanoi National University.</a:t>
            </a:r>
            <a:endParaRPr lang="en-US" sz="1800" dirty="0">
              <a:solidFill>
                <a:srgbClr val="4D4D4D"/>
              </a:solidFill>
              <a:latin typeface="Montserrat" pitchFamily="2" charset="77"/>
              <a:cs typeface="Helvetica"/>
            </a:endParaRPr>
          </a:p>
          <a:p>
            <a:pPr defTabSz="1222375">
              <a:lnSpc>
                <a:spcPct val="110000"/>
              </a:lnSpc>
            </a:pPr>
            <a:endParaRPr lang="en-US" sz="1800" i="1" dirty="0">
              <a:latin typeface="Montserrat" pitchFamily="2" charset="77"/>
              <a:ea typeface="Montserrat" charset="0"/>
              <a:cs typeface="Montserrat" charset="0"/>
            </a:endParaRPr>
          </a:p>
        </p:txBody>
      </p:sp>
      <p:pic>
        <p:nvPicPr>
          <p:cNvPr id="8" name="Picture Placeholder 2" descr="NTSon-1.png"/>
          <p:cNvPicPr>
            <a:picLocks noChangeAspect="1"/>
          </p:cNvPicPr>
          <p:nvPr/>
        </p:nvPicPr>
        <p:blipFill rotWithShape="1">
          <a:blip r:embed="rId4">
            <a:extLst>
              <a:ext uri="{28A0092B-C50C-407E-A947-70E740481C1C}">
                <a14:useLocalDpi xmlns:a14="http://schemas.microsoft.com/office/drawing/2010/main" val="0"/>
              </a:ext>
            </a:extLst>
          </a:blip>
          <a:srcRect l="18137" t="3089" r="20416" b="14386"/>
          <a:stretch/>
        </p:blipFill>
        <p:spPr>
          <a:xfrm>
            <a:off x="15025619" y="2235267"/>
            <a:ext cx="6263489" cy="8338948"/>
          </a:xfrm>
          <a:prstGeom prst="rect">
            <a:avLst/>
          </a:prstGeom>
          <a:solidFill>
            <a:schemeClr val="bg1">
              <a:lumMod val="85000"/>
            </a:schemeClr>
          </a:solidFill>
        </p:spPr>
      </p:pic>
    </p:spTree>
    <p:extLst>
      <p:ext uri="{BB962C8B-B14F-4D97-AF65-F5344CB8AC3E}">
        <p14:creationId xmlns:p14="http://schemas.microsoft.com/office/powerpoint/2010/main" val="1716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id="{41995DCA-C2AD-4DA4-837E-6DE2CE98705C}"/>
              </a:ext>
            </a:extLst>
          </p:cNvPr>
          <p:cNvSpPr/>
          <p:nvPr/>
        </p:nvSpPr>
        <p:spPr>
          <a:xfrm>
            <a:off x="2242179" y="2235267"/>
            <a:ext cx="2949846" cy="523220"/>
          </a:xfrm>
          <a:prstGeom prst="rect">
            <a:avLst/>
          </a:prstGeom>
          <a:solidFill>
            <a:schemeClr val="bg1"/>
          </a:solidFill>
        </p:spPr>
        <p:txBody>
          <a:bodyPr wrap="none">
            <a:spAutoFit/>
          </a:bodyPr>
          <a:lstStyle/>
          <a:p>
            <a:pPr fontAlgn="base"/>
            <a:r>
              <a:rPr lang="vi-VN" sz="2800" b="1" dirty="0" err="1">
                <a:latin typeface="Montserrat" charset="0"/>
                <a:ea typeface="Montserrat" charset="0"/>
                <a:cs typeface="Montserrat" charset="0"/>
              </a:rPr>
              <a:t>Mr</a:t>
            </a:r>
            <a:r>
              <a:rPr lang="en-US" sz="2800" b="1" dirty="0">
                <a:latin typeface="Montserrat" charset="0"/>
                <a:ea typeface="Montserrat" charset="0"/>
                <a:cs typeface="Montserrat" charset="0"/>
              </a:rPr>
              <a:t>. </a:t>
            </a:r>
            <a:r>
              <a:rPr lang="en-US" sz="2800" b="1" dirty="0" err="1">
                <a:latin typeface="Montserrat" charset="0"/>
                <a:ea typeface="Montserrat" charset="0"/>
                <a:cs typeface="Montserrat" charset="0"/>
              </a:rPr>
              <a:t>Samir Dixit</a:t>
            </a:r>
          </a:p>
        </p:txBody>
      </p:sp>
      <p:sp>
        <p:nvSpPr>
          <p:cNvPr id="5" name="Rectangle 4">
            <a:extLst>
              <a:ext uri="{FF2B5EF4-FFF2-40B4-BE49-F238E27FC236}">
                <a16:creationId xmlns:a16="http://schemas.microsoft.com/office/drawing/2014/main"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en-US" sz="1600">
                <a:solidFill>
                  <a:schemeClr val="bg1">
                    <a:lumMod val="50000"/>
                  </a:schemeClr>
                </a:solidFill>
                <a:latin typeface="Montserrat" charset="0"/>
                <a:ea typeface="Montserrat" charset="0"/>
                <a:cs typeface="Montserrat" charset="0"/>
              </a:rPr>
              <a:t>Managing Director, Brand Finance Asia Pacific</a:t>
            </a:r>
          </a:p>
        </p:txBody>
      </p:sp>
      <p:sp>
        <p:nvSpPr>
          <p:cNvPr id="6" name="Rectangle 5"/>
          <p:cNvSpPr/>
          <p:nvPr/>
        </p:nvSpPr>
        <p:spPr>
          <a:xfrm>
            <a:off x="2171841" y="3871181"/>
            <a:ext cx="5881738"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Senior Consultant </a:t>
            </a:r>
            <a:r>
              <a:rPr lang="mr-IN" sz="2400" dirty="0">
                <a:latin typeface="Montserrat" charset="0"/>
                <a:ea typeface="Montserrat" charset="0"/>
                <a:cs typeface="Montserrat" charset="0"/>
              </a:rPr>
              <a:t>–</a:t>
            </a:r>
            <a:r>
              <a:rPr lang="vi-VN" sz="2400" dirty="0">
                <a:latin typeface="Montserrat" charset="0"/>
                <a:ea typeface="Montserrat" charset="0"/>
                <a:cs typeface="Montserrat" charset="0"/>
              </a:rPr>
              <a:t> Strategic Adviser</a:t>
            </a:r>
            <a:endParaRPr lang="en-US" sz="2400" dirty="0">
              <a:latin typeface="Montserrat" charset="0"/>
              <a:ea typeface="Montserrat" charset="0"/>
              <a:cs typeface="Montserrat" charset="0"/>
            </a:endParaRPr>
          </a:p>
        </p:txBody>
      </p:sp>
      <p:sp>
        <p:nvSpPr>
          <p:cNvPr id="7" name="TextBox 6"/>
          <p:cNvSpPr txBox="1"/>
          <p:nvPr/>
        </p:nvSpPr>
        <p:spPr>
          <a:xfrm>
            <a:off x="2242179" y="4555956"/>
            <a:ext cx="11309698" cy="5163786"/>
          </a:xfrm>
          <a:prstGeom prst="rect">
            <a:avLst/>
          </a:prstGeom>
          <a:solidFill>
            <a:schemeClr val="bg1"/>
          </a:solidFill>
        </p:spPr>
        <p:txBody>
          <a:bodyPr wrap="square" lIns="0" tIns="0" rIns="0" bIns="0" rtlCol="0">
            <a:spAutoFit/>
          </a:bodyPr>
          <a:lstStyle/>
          <a:p>
            <a:pPr defTabSz="1222070">
              <a:spcBef>
                <a:spcPts val="600"/>
              </a:spcBef>
              <a:spcAft>
                <a:spcPts val="600"/>
              </a:spcAft>
            </a:pPr>
            <a:r>
              <a:rPr lang="en-US" sz="1800" dirty="0">
                <a:solidFill>
                  <a:srgbClr val="4D4D4D"/>
                </a:solidFill>
                <a:latin typeface="Montserrat" pitchFamily="2" charset="77"/>
              </a:rPr>
              <a:t>With 20 years of experience in international companies and corporations, Samir Dixit is an expert in global brand management, M &amp; A in branding, brand communications, advertising and more.</a:t>
            </a:r>
          </a:p>
          <a:p>
            <a:pPr defTabSz="1222070">
              <a:spcBef>
                <a:spcPts val="600"/>
              </a:spcBef>
              <a:spcAft>
                <a:spcPts val="600"/>
              </a:spcAft>
            </a:pPr>
            <a:endParaRPr lang="en-US" sz="1800" dirty="0">
              <a:solidFill>
                <a:srgbClr val="4D4D4D"/>
              </a:solidFill>
              <a:latin typeface="Montserrat" pitchFamily="2" charset="77"/>
            </a:endParaRPr>
          </a:p>
          <a:p>
            <a:pPr defTabSz="1222070">
              <a:spcBef>
                <a:spcPts val="600"/>
              </a:spcBef>
              <a:spcAft>
                <a:spcPts val="600"/>
              </a:spcAft>
            </a:pPr>
            <a:r>
              <a:rPr lang="en-US" sz="1800" dirty="0">
                <a:solidFill>
                  <a:srgbClr val="4D4D4D"/>
                </a:solidFill>
                <a:latin typeface="Montserrat" pitchFamily="2" charset="77"/>
              </a:rPr>
              <a:t>Prior to taking over the Asia Pacific as Brand Finance - one of the world's leading brand valuation and strategic consulting firms, Samir Dixit was NFC's Global Brand Director. Standard Chartered Bank. In this position, he manages financial brands from a variety of perspectives, from strategic planning, research / KPIs to internal communications, to brand management.</a:t>
            </a:r>
          </a:p>
          <a:p>
            <a:pPr defTabSz="1222070">
              <a:spcBef>
                <a:spcPts val="600"/>
              </a:spcBef>
              <a:spcAft>
                <a:spcPts val="600"/>
              </a:spcAft>
            </a:pPr>
            <a:endParaRPr lang="en-US" sz="1800" dirty="0">
              <a:solidFill>
                <a:srgbClr val="4D4D4D"/>
              </a:solidFill>
              <a:latin typeface="Montserrat" pitchFamily="2" charset="77"/>
            </a:endParaRPr>
          </a:p>
          <a:p>
            <a:pPr defTabSz="1222070">
              <a:spcBef>
                <a:spcPts val="600"/>
              </a:spcBef>
              <a:spcAft>
                <a:spcPts val="600"/>
              </a:spcAft>
            </a:pPr>
            <a:r>
              <a:rPr lang="en-US" sz="1800" dirty="0">
                <a:solidFill>
                  <a:srgbClr val="4D4D4D"/>
                </a:solidFill>
                <a:latin typeface="Montserrat" pitchFamily="2" charset="77"/>
              </a:rPr>
              <a:t>In addition, he has experience working, B2B strategy consultancy, B2C for many enterprises in many industries, such as FMCG, retail, industrial production, automobile, electricity, beverage medicine, aviation.</a:t>
            </a:r>
          </a:p>
          <a:p>
            <a:pPr defTabSz="1222070">
              <a:spcBef>
                <a:spcPts val="600"/>
              </a:spcBef>
              <a:spcAft>
                <a:spcPts val="600"/>
              </a:spcAft>
            </a:pPr>
            <a:endParaRPr lang="en-US" sz="1800" dirty="0">
              <a:solidFill>
                <a:srgbClr val="4D4D4D"/>
              </a:solidFill>
              <a:latin typeface="Montserrat" pitchFamily="2" charset="77"/>
            </a:endParaRPr>
          </a:p>
          <a:p>
            <a:pPr defTabSz="1222070">
              <a:spcBef>
                <a:spcPts val="600"/>
              </a:spcBef>
              <a:spcAft>
                <a:spcPts val="600"/>
              </a:spcAft>
            </a:pPr>
            <a:r>
              <a:rPr lang="en-US" sz="1800" dirty="0">
                <a:solidFill>
                  <a:srgbClr val="4D4D4D"/>
                </a:solidFill>
                <a:latin typeface="Montserrat" pitchFamily="2" charset="77"/>
              </a:rPr>
              <a:t>Samir Dixit is also a well-known speaker at international conferences on brands in Singapore, Malaysia, Indonesia and Hong Kong.</a:t>
            </a:r>
          </a:p>
          <a:p>
            <a:pPr defTabSz="1222375">
              <a:lnSpc>
                <a:spcPct val="110000"/>
              </a:lnSpc>
            </a:pPr>
            <a:endParaRPr lang="en-US" sz="1800" i="1" dirty="0">
              <a:latin typeface="Montserrat" pitchFamily="2" charset="77"/>
              <a:ea typeface="Montserrat" charset="0"/>
              <a:cs typeface="Montserrat" charset="0"/>
            </a:endParaRPr>
          </a:p>
        </p:txBody>
      </p:sp>
      <p:pic>
        <p:nvPicPr>
          <p:cNvPr id="8" name="Picture Placeholder 2" descr="NTSon-1.png"/>
          <p:cNvPicPr>
            <a:picLocks noChangeAspect="1"/>
          </p:cNvPicPr>
          <p:nvPr/>
        </p:nvPicPr>
        <p:blipFill rotWithShape="1">
          <a:blip r:embed="rId4">
            <a:extLst>
              <a:ext uri="{28A0092B-C50C-407E-A947-70E740481C1C}">
                <a14:useLocalDpi xmlns:a14="http://schemas.microsoft.com/office/drawing/2010/main" val="0"/>
              </a:ext>
            </a:extLst>
          </a:blip>
          <a:srcRect l="18137" t="3089" r="20416" b="14386"/>
          <a:stretch/>
        </p:blipFill>
        <p:spPr>
          <a:xfrm>
            <a:off x="15025619" y="2235267"/>
            <a:ext cx="6263489" cy="8338948"/>
          </a:xfrm>
          <a:prstGeom prst="rect">
            <a:avLst/>
          </a:prstGeom>
          <a:solidFill>
            <a:schemeClr val="bg1">
              <a:lumMod val="85000"/>
            </a:schemeClr>
          </a:solidFill>
        </p:spPr>
      </p:pic>
      <p:pic>
        <p:nvPicPr>
          <p:cNvPr id="11" name="Picture Placeholder 2"/>
          <p:cNvPicPr>
            <a:picLocks noChangeAspect="1"/>
          </p:cNvPicPr>
          <p:nvPr/>
        </p:nvPicPr>
        <p:blipFill rotWithShape="1">
          <a:blip r:embed="rId5"/>
          <a:srcRect l="13502" t="-280" r="11997" b="280"/>
          <a:stretch/>
        </p:blipFill>
        <p:spPr>
          <a:xfrm>
            <a:off x="15028985" y="2235267"/>
            <a:ext cx="6260124" cy="8375234"/>
          </a:xfrm>
          <a:prstGeom prst="rect">
            <a:avLst/>
          </a:prstGeom>
        </p:spPr>
      </p:pic>
    </p:spTree>
    <p:extLst>
      <p:ext uri="{BB962C8B-B14F-4D97-AF65-F5344CB8AC3E}">
        <p14:creationId xmlns:p14="http://schemas.microsoft.com/office/powerpoint/2010/main" val="996568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7174318" y="5370197"/>
            <a:ext cx="9544601"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III. Portfolio</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700421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t="61158" b="7364"/>
          <a:stretch/>
        </p:blipFill>
        <p:spPr>
          <a:xfrm>
            <a:off x="-15198" y="1130140"/>
            <a:ext cx="24394435" cy="5118260"/>
          </a:xfrm>
          <a:prstGeom prst="rect">
            <a:avLst/>
          </a:prstGeom>
        </p:spPr>
      </p:pic>
      <p:sp>
        <p:nvSpPr>
          <p:cNvPr id="3" name="Rectangle 2">
            <a:extLst>
              <a:ext uri="{FF2B5EF4-FFF2-40B4-BE49-F238E27FC236}">
                <a16:creationId xmlns:a16="http://schemas.microsoft.com/office/drawing/2014/main" id="{3D8FA402-9827-426C-9622-7156CFF8E599}"/>
              </a:ext>
            </a:extLst>
          </p:cNvPr>
          <p:cNvSpPr/>
          <p:nvPr/>
        </p:nvSpPr>
        <p:spPr>
          <a:xfrm>
            <a:off x="-7600" y="1112170"/>
            <a:ext cx="24379238" cy="512349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15199" y="16258"/>
            <a:ext cx="24379238" cy="1128797"/>
          </a:xfrm>
          <a:prstGeom prst="rect">
            <a:avLst/>
          </a:prstGeom>
        </p:spPr>
      </p:pic>
      <p:sp>
        <p:nvSpPr>
          <p:cNvPr id="5" name="TextBox 4">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p>
          <a:p>
            <a:pPr algn="ct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id="{4A639ABC-ED58-466E-9EC4-0598E187F336}"/>
              </a:ext>
            </a:extLst>
          </p:cNvPr>
          <p:cNvSpPr/>
          <p:nvPr/>
        </p:nvSpPr>
        <p:spPr>
          <a:xfrm>
            <a:off x="13137728" y="245130"/>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id="{B3F12D54-FB9F-4088-953E-5F56808D03B0}"/>
              </a:ext>
            </a:extLst>
          </p:cNvPr>
          <p:cNvSpPr/>
          <p:nvPr/>
        </p:nvSpPr>
        <p:spPr>
          <a:xfrm>
            <a:off x="18546839" y="213020"/>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Our success story</a:t>
            </a:r>
          </a:p>
        </p:txBody>
      </p:sp>
      <p:sp>
        <p:nvSpPr>
          <p:cNvPr id="55" name="Rectangle 54">
            <a:extLst>
              <a:ext uri="{FF2B5EF4-FFF2-40B4-BE49-F238E27FC236}">
                <a16:creationId xmlns:a16="http://schemas.microsoft.com/office/drawing/2014/main"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Portfolio</a:t>
            </a:r>
            <a:endParaRPr lang="en-US" sz="2400" dirty="0">
              <a:latin typeface="Montserrat" charset="0"/>
              <a:ea typeface="Montserrat" charset="0"/>
              <a:cs typeface="Montserrat" charset="0"/>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1351"/>
          <a:stretch/>
        </p:blipFill>
        <p:spPr>
          <a:xfrm>
            <a:off x="0" y="6464595"/>
            <a:ext cx="24379237" cy="6146109"/>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8523" r="8833"/>
          <a:stretch/>
        </p:blipFill>
        <p:spPr>
          <a:xfrm>
            <a:off x="6035040" y="6398425"/>
            <a:ext cx="6172200" cy="6212279"/>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14476" r="11813"/>
          <a:stretch/>
        </p:blipFill>
        <p:spPr>
          <a:xfrm>
            <a:off x="18242280" y="6431401"/>
            <a:ext cx="6136957" cy="6212495"/>
          </a:xfrm>
          <a:prstGeom prst="rect">
            <a:avLst/>
          </a:prstGeom>
        </p:spPr>
      </p:pic>
      <p:sp>
        <p:nvSpPr>
          <p:cNvPr id="27" name="TextBox 26">
            <a:extLst>
              <a:ext uri="{FF2B5EF4-FFF2-40B4-BE49-F238E27FC236}">
                <a16:creationId xmlns:a16="http://schemas.microsoft.com/office/drawing/2014/main" id="{DD3AF320-0235-422D-8733-43784D6B6DE9}"/>
              </a:ext>
            </a:extLst>
          </p:cNvPr>
          <p:cNvSpPr txBox="1"/>
          <p:nvPr/>
        </p:nvSpPr>
        <p:spPr>
          <a:xfrm>
            <a:off x="577458" y="7922621"/>
            <a:ext cx="5407453" cy="830997"/>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&amp; development strategy : </a:t>
            </a:r>
            <a:r>
              <a:rPr lang="vi-VN" sz="2400" b="1" dirty="0">
                <a:latin typeface="Montserrat" charset="0"/>
                <a:ea typeface="Montserrat" charset="0"/>
                <a:cs typeface="Montserrat" charset="0"/>
              </a:rPr>
              <a:t>Elite Fitness</a:t>
            </a:r>
            <a:endParaRPr lang="en-US" sz="2400" b="1" dirty="0">
              <a:latin typeface="Montserrat" charset="0"/>
              <a:ea typeface="Montserrat" charset="0"/>
              <a:cs typeface="Montserrat" charset="0"/>
            </a:endParaRPr>
          </a:p>
        </p:txBody>
      </p:sp>
      <p:sp>
        <p:nvSpPr>
          <p:cNvPr id="28" name="TextBox 27">
            <a:extLst>
              <a:ext uri="{FF2B5EF4-FFF2-40B4-BE49-F238E27FC236}">
                <a16:creationId xmlns:a16="http://schemas.microsoft.com/office/drawing/2014/main" id="{DD3AF320-0235-422D-8733-43784D6B6DE9}"/>
              </a:ext>
            </a:extLst>
          </p:cNvPr>
          <p:cNvSpPr txBox="1"/>
          <p:nvPr/>
        </p:nvSpPr>
        <p:spPr>
          <a:xfrm>
            <a:off x="12784697" y="8014061"/>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Identity: </a:t>
            </a:r>
          </a:p>
          <a:p>
            <a:r>
              <a:rPr lang="vi-VN" sz="2400" b="1" dirty="0">
                <a:latin typeface="Montserrat" charset="0"/>
                <a:ea typeface="Montserrat" charset="0"/>
                <a:cs typeface="Montserrat" charset="0"/>
              </a:rPr>
              <a:t>VP Bank</a:t>
            </a:r>
          </a:p>
          <a:p>
            <a:endParaRPr lang="vi-VN" sz="2400" b="1" dirty="0">
              <a:latin typeface="Montserrat" charset="0"/>
              <a:ea typeface="Montserrat" charset="0"/>
              <a:cs typeface="Montserrat" charset="0"/>
            </a:endParaRPr>
          </a:p>
        </p:txBody>
      </p:sp>
      <p:sp>
        <p:nvSpPr>
          <p:cNvPr id="29" name="Rectangle 28">
            <a:extLst>
              <a:ext uri="{FF2B5EF4-FFF2-40B4-BE49-F238E27FC236}">
                <a16:creationId xmlns:a16="http://schemas.microsoft.com/office/drawing/2014/main" id="{B3F12D54-FB9F-4088-953E-5F56808D03B0}"/>
              </a:ext>
            </a:extLst>
          </p:cNvPr>
          <p:cNvSpPr/>
          <p:nvPr/>
        </p:nvSpPr>
        <p:spPr>
          <a:xfrm>
            <a:off x="671666" y="9725593"/>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30" name="Rectangle 29">
            <a:extLst>
              <a:ext uri="{FF2B5EF4-FFF2-40B4-BE49-F238E27FC236}">
                <a16:creationId xmlns:a16="http://schemas.microsoft.com/office/drawing/2014/main" id="{B3F12D54-FB9F-4088-953E-5F56808D03B0}"/>
              </a:ext>
            </a:extLst>
          </p:cNvPr>
          <p:cNvSpPr/>
          <p:nvPr/>
        </p:nvSpPr>
        <p:spPr>
          <a:xfrm>
            <a:off x="12905248" y="10001699"/>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21" name="Rectangle 20">
            <a:extLst>
              <a:ext uri="{FF2B5EF4-FFF2-40B4-BE49-F238E27FC236}">
                <a16:creationId xmlns:a16="http://schemas.microsoft.com/office/drawing/2014/main" id="{4A639ABC-ED58-466E-9EC4-0598E187F336}"/>
              </a:ext>
            </a:extLst>
          </p:cNvPr>
          <p:cNvSpPr/>
          <p:nvPr/>
        </p:nvSpPr>
        <p:spPr>
          <a:xfrm>
            <a:off x="15616812" y="491351"/>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565239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sp>
        <p:nvSpPr>
          <p:cNvPr id="5" name="TextBox 4">
            <a:extLst>
              <a:ext uri="{FF2B5EF4-FFF2-40B4-BE49-F238E27FC236}">
                <a16:creationId xmlns:a16="http://schemas.microsoft.com/office/drawing/2014/main" id="{DD3AF320-0235-422D-8733-43784D6B6DE9}"/>
              </a:ext>
            </a:extLst>
          </p:cNvPr>
          <p:cNvSpPr txBox="1"/>
          <p:nvPr/>
        </p:nvSpPr>
        <p:spPr>
          <a:xfrm>
            <a:off x="6700748" y="177806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&amp; development strategy : </a:t>
            </a:r>
            <a:r>
              <a:rPr lang="vi-VN" sz="2400" b="1" dirty="0">
                <a:latin typeface="Montserrat" charset="0"/>
                <a:ea typeface="Montserrat" charset="0"/>
                <a:cs typeface="Montserrat" charset="0"/>
              </a:rPr>
              <a:t>BiboMart</a:t>
            </a:r>
          </a:p>
          <a:p>
            <a:endParaRPr lang="en-US" sz="2400" b="1" dirty="0">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7" name="TextBox 6">
            <a:extLst>
              <a:ext uri="{FF2B5EF4-FFF2-40B4-BE49-F238E27FC236}">
                <a16:creationId xmlns:a16="http://schemas.microsoft.com/office/drawing/2014/main" id="{DD3AF320-0235-422D-8733-43784D6B6DE9}"/>
              </a:ext>
            </a:extLst>
          </p:cNvPr>
          <p:cNvSpPr txBox="1"/>
          <p:nvPr/>
        </p:nvSpPr>
        <p:spPr>
          <a:xfrm>
            <a:off x="18903157" y="177806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strategy in Vietnam market : </a:t>
            </a:r>
            <a:r>
              <a:rPr lang="vi-VN" sz="2400" b="1" dirty="0">
                <a:latin typeface="Montserrat" charset="0"/>
                <a:ea typeface="Montserrat" charset="0"/>
                <a:cs typeface="Montserrat" charset="0"/>
              </a:rPr>
              <a:t>Saint-Gobain</a:t>
            </a:r>
          </a:p>
          <a:p>
            <a:endParaRPr lang="en-US" sz="2400" b="1" dirty="0">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DD3AF320-0235-422D-8733-43784D6B6DE9}"/>
              </a:ext>
            </a:extLst>
          </p:cNvPr>
          <p:cNvSpPr txBox="1"/>
          <p:nvPr/>
        </p:nvSpPr>
        <p:spPr>
          <a:xfrm>
            <a:off x="12758692" y="7720696"/>
            <a:ext cx="4988332" cy="1569660"/>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Repositioning &amp; Development Strategy : </a:t>
            </a:r>
            <a:r>
              <a:rPr lang="vi-VN" sz="2400" b="1" dirty="0">
                <a:latin typeface="Montserrat" charset="0"/>
                <a:ea typeface="Montserrat" charset="0"/>
                <a:cs typeface="Montserrat" charset="0"/>
              </a:rPr>
              <a:t>HD Bank</a:t>
            </a:r>
          </a:p>
          <a:p>
            <a:endParaRPr lang="en-US" sz="2400" b="1" dirty="0">
              <a:latin typeface="Montserrat" charset="0"/>
              <a:ea typeface="Montserrat" charset="0"/>
              <a:cs typeface="Montserrat" charset="0"/>
            </a:endParaRPr>
          </a:p>
        </p:txBody>
      </p:sp>
      <p:sp>
        <p:nvSpPr>
          <p:cNvPr id="10" name="Rectangle 9">
            <a:extLst>
              <a:ext uri="{FF2B5EF4-FFF2-40B4-BE49-F238E27FC236}">
                <a16:creationId xmlns:a16="http://schemas.microsoft.com/office/drawing/2014/main" id="{B3F12D54-FB9F-4088-953E-5F56808D03B0}"/>
              </a:ext>
            </a:extLst>
          </p:cNvPr>
          <p:cNvSpPr/>
          <p:nvPr/>
        </p:nvSpPr>
        <p:spPr>
          <a:xfrm>
            <a:off x="12936676" y="9772526"/>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id="{DD3AF320-0235-422D-8733-43784D6B6DE9}"/>
              </a:ext>
            </a:extLst>
          </p:cNvPr>
          <p:cNvSpPr txBox="1"/>
          <p:nvPr/>
        </p:nvSpPr>
        <p:spPr>
          <a:xfrm>
            <a:off x="635228" y="7965506"/>
            <a:ext cx="4937829"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strategy &amp; integrated communications : </a:t>
            </a:r>
            <a:r>
              <a:rPr lang="vi-VN" sz="2400" b="1" dirty="0">
                <a:latin typeface="Montserrat" charset="0"/>
                <a:ea typeface="Montserrat" charset="0"/>
                <a:cs typeface="Montserrat" charset="0"/>
              </a:rPr>
              <a:t>Yola</a:t>
            </a:r>
          </a:p>
          <a:p>
            <a:endParaRPr lang="en-US" sz="2400" b="1" dirty="0">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pic>
        <p:nvPicPr>
          <p:cNvPr id="14" name="Shape 1475"/>
          <p:cNvPicPr preferRelativeResize="0"/>
          <p:nvPr/>
        </p:nvPicPr>
        <p:blipFill rotWithShape="1">
          <a:blip r:embed="rId3">
            <a:alphaModFix/>
          </a:blip>
          <a:srcRect l="12077" r="20572"/>
          <a:stretch/>
        </p:blipFill>
        <p:spPr>
          <a:xfrm>
            <a:off x="18249920" y="6355080"/>
            <a:ext cx="6129317" cy="6195060"/>
          </a:xfrm>
          <a:prstGeom prst="rect">
            <a:avLst/>
          </a:prstGeom>
          <a:noFill/>
          <a:ln>
            <a:noFill/>
          </a:ln>
        </p:spPr>
      </p:pic>
      <p:pic>
        <p:nvPicPr>
          <p:cNvPr id="15" name="Picture 14">
            <a:extLst>
              <a:ext uri="{FF2B5EF4-FFF2-40B4-BE49-F238E27FC236}">
                <a16:creationId xmlns:a16="http://schemas.microsoft.com/office/drawing/2014/main" id="{7A91B52E-BC33-A043-8729-DA05D7416A90}"/>
              </a:ext>
            </a:extLst>
          </p:cNvPr>
          <p:cNvPicPr>
            <a:picLocks noChangeAspect="1"/>
          </p:cNvPicPr>
          <p:nvPr/>
        </p:nvPicPr>
        <p:blipFill rotWithShape="1">
          <a:blip r:embed="rId4"/>
          <a:srcRect l="54075" t="30233" r="26183" b="34009"/>
          <a:stretch/>
        </p:blipFill>
        <p:spPr>
          <a:xfrm>
            <a:off x="12212479" y="160020"/>
            <a:ext cx="6080759" cy="619506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r="36796"/>
          <a:stretch/>
        </p:blipFill>
        <p:spPr>
          <a:xfrm>
            <a:off x="6075953" y="6355080"/>
            <a:ext cx="6136526" cy="6195060"/>
          </a:xfrm>
          <a:prstGeom prst="rect">
            <a:avLst/>
          </a:prstGeom>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5649" r="29016"/>
          <a:stretch/>
        </p:blipFill>
        <p:spPr>
          <a:xfrm>
            <a:off x="-2" y="160020"/>
            <a:ext cx="6080762" cy="6195060"/>
          </a:xfrm>
          <a:prstGeom prst="rect">
            <a:avLst/>
          </a:prstGeom>
        </p:spPr>
      </p:pic>
    </p:spTree>
    <p:extLst>
      <p:ext uri="{BB962C8B-B14F-4D97-AF65-F5344CB8AC3E}">
        <p14:creationId xmlns:p14="http://schemas.microsoft.com/office/powerpoint/2010/main" val="595984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sp>
        <p:nvSpPr>
          <p:cNvPr id="6" name="TextBox 5">
            <a:extLst>
              <a:ext uri="{FF2B5EF4-FFF2-40B4-BE49-F238E27FC236}">
                <a16:creationId xmlns:a16="http://schemas.microsoft.com/office/drawing/2014/main" id="{DD3AF320-0235-422D-8733-43784D6B6DE9}"/>
              </a:ext>
            </a:extLst>
          </p:cNvPr>
          <p:cNvSpPr txBox="1"/>
          <p:nvPr/>
        </p:nvSpPr>
        <p:spPr>
          <a:xfrm>
            <a:off x="6794956" y="1778065"/>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&amp; development strategy : </a:t>
            </a:r>
            <a:r>
              <a:rPr lang="vi-VN" sz="2400" b="1" dirty="0">
                <a:latin typeface="Montserrat" charset="0"/>
                <a:ea typeface="Montserrat" charset="0"/>
                <a:cs typeface="Montserrat" charset="0"/>
              </a:rPr>
              <a:t>Hoan My</a:t>
            </a:r>
          </a:p>
          <a:p>
            <a:endParaRPr lang="en-US" sz="2400" b="1" dirty="0">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DD3AF320-0235-422D-8733-43784D6B6DE9}"/>
              </a:ext>
            </a:extLst>
          </p:cNvPr>
          <p:cNvSpPr txBox="1"/>
          <p:nvPr/>
        </p:nvSpPr>
        <p:spPr>
          <a:xfrm>
            <a:off x="18903157" y="177806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identity and communication strategy : </a:t>
            </a:r>
            <a:r>
              <a:rPr lang="vi-VN" sz="2400" b="1" dirty="0">
                <a:latin typeface="Montserrat" charset="0"/>
                <a:ea typeface="Montserrat" charset="0"/>
                <a:cs typeface="Montserrat" charset="0"/>
              </a:rPr>
              <a:t>IVB</a:t>
            </a:r>
          </a:p>
          <a:p>
            <a:endParaRPr lang="en-US" sz="2400" b="1" dirty="0">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1" name="Rectangle 10">
            <a:extLst>
              <a:ext uri="{FF2B5EF4-FFF2-40B4-BE49-F238E27FC236}">
                <a16:creationId xmlns:a16="http://schemas.microsoft.com/office/drawing/2014/main" id="{B3F12D54-FB9F-4088-953E-5F56808D03B0}"/>
              </a:ext>
            </a:extLst>
          </p:cNvPr>
          <p:cNvSpPr/>
          <p:nvPr/>
        </p:nvSpPr>
        <p:spPr>
          <a:xfrm>
            <a:off x="12879173" y="975126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id="{DD3AF320-0235-422D-8733-43784D6B6DE9}"/>
              </a:ext>
            </a:extLst>
          </p:cNvPr>
          <p:cNvSpPr txBox="1"/>
          <p:nvPr/>
        </p:nvSpPr>
        <p:spPr>
          <a:xfrm>
            <a:off x="635228" y="7965506"/>
            <a:ext cx="5444999"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identity: </a:t>
            </a:r>
            <a:r>
              <a:rPr lang="vi-VN" sz="2400" b="1" dirty="0">
                <a:latin typeface="Montserrat" charset="0"/>
                <a:ea typeface="Montserrat" charset="0"/>
                <a:cs typeface="Montserrat" charset="0"/>
              </a:rPr>
              <a:t>Nhat Cuong Mobile</a:t>
            </a:r>
          </a:p>
          <a:p>
            <a:endParaRPr lang="en-US" sz="2400" b="1" dirty="0">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pic>
        <p:nvPicPr>
          <p:cNvPr id="23" name="Picture 22"/>
          <p:cNvPicPr>
            <a:picLocks noChangeAspect="1"/>
          </p:cNvPicPr>
          <p:nvPr/>
        </p:nvPicPr>
        <p:blipFill>
          <a:blip r:embed="rId3"/>
          <a:stretch>
            <a:fillRect/>
          </a:stretch>
        </p:blipFill>
        <p:spPr>
          <a:xfrm>
            <a:off x="-14237" y="170180"/>
            <a:ext cx="6108700" cy="6184900"/>
          </a:xfrm>
          <a:prstGeom prst="rect">
            <a:avLst/>
          </a:prstGeom>
        </p:spPr>
      </p:pic>
      <p:sp>
        <p:nvSpPr>
          <p:cNvPr id="27" name="TextBox 26">
            <a:extLst>
              <a:ext uri="{FF2B5EF4-FFF2-40B4-BE49-F238E27FC236}">
                <a16:creationId xmlns:a16="http://schemas.microsoft.com/office/drawing/2014/main" id="{DD3AF320-0235-422D-8733-43784D6B6DE9}"/>
              </a:ext>
            </a:extLst>
          </p:cNvPr>
          <p:cNvSpPr txBox="1"/>
          <p:nvPr/>
        </p:nvSpPr>
        <p:spPr>
          <a:xfrm>
            <a:off x="12879173" y="769959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&amp; development strategy : </a:t>
            </a:r>
            <a:r>
              <a:rPr lang="vi-VN" sz="2400" b="1" dirty="0">
                <a:latin typeface="Montserrat" charset="0"/>
                <a:ea typeface="Montserrat" charset="0"/>
                <a:cs typeface="Montserrat" charset="0"/>
              </a:rPr>
              <a:t>On Off</a:t>
            </a:r>
          </a:p>
          <a:p>
            <a:endParaRPr lang="en-US" sz="2400" b="1" dirty="0">
              <a:latin typeface="Montserrat" charset="0"/>
              <a:ea typeface="Montserrat" charset="0"/>
              <a:cs typeface="Montserrat" charset="0"/>
            </a:endParaRPr>
          </a:p>
        </p:txBody>
      </p:sp>
      <p:pic>
        <p:nvPicPr>
          <p:cNvPr id="28" name="Picture 27">
            <a:extLst>
              <a:ext uri="{FF2B5EF4-FFF2-40B4-BE49-F238E27FC236}">
                <a16:creationId xmlns:a16="http://schemas.microsoft.com/office/drawing/2014/main" id="{D37DADA8-603A-B24C-91A9-3507FD62BD6B}"/>
              </a:ext>
            </a:extLst>
          </p:cNvPr>
          <p:cNvPicPr>
            <a:picLocks noChangeAspect="1"/>
          </p:cNvPicPr>
          <p:nvPr/>
        </p:nvPicPr>
        <p:blipFill rotWithShape="1">
          <a:blip r:embed="rId4"/>
          <a:srcRect l="8177" r="25896"/>
          <a:stretch/>
        </p:blipFill>
        <p:spPr>
          <a:xfrm>
            <a:off x="12183762" y="160020"/>
            <a:ext cx="6102864" cy="6195060"/>
          </a:xfrm>
          <a:prstGeom prst="rect">
            <a:avLst/>
          </a:prstGeom>
        </p:spPr>
      </p:pic>
      <p:pic>
        <p:nvPicPr>
          <p:cNvPr id="30" name="Picture 29" descr="Screen Shot 2016-10-21 at 7.21.07 PM.png"/>
          <p:cNvPicPr>
            <a:picLocks noChangeAspect="1"/>
          </p:cNvPicPr>
          <p:nvPr/>
        </p:nvPicPr>
        <p:blipFill rotWithShape="1">
          <a:blip r:embed="rId5">
            <a:extLst>
              <a:ext uri="{28A0092B-C50C-407E-A947-70E740481C1C}">
                <a14:useLocalDpi xmlns:a14="http://schemas.microsoft.com/office/drawing/2010/main" val="0"/>
              </a:ext>
            </a:extLst>
          </a:blip>
          <a:srcRect l="8619" t="740" r="35638" b="333"/>
          <a:stretch/>
        </p:blipFill>
        <p:spPr>
          <a:xfrm>
            <a:off x="6094464" y="6384691"/>
            <a:ext cx="6083681" cy="6175609"/>
          </a:xfrm>
          <a:prstGeom prst="rect">
            <a:avLst/>
          </a:prstGeom>
        </p:spPr>
      </p:pic>
      <p:pic>
        <p:nvPicPr>
          <p:cNvPr id="34" name="Picture 33"/>
          <p:cNvPicPr>
            <a:picLocks noChangeAspect="1"/>
          </p:cNvPicPr>
          <p:nvPr/>
        </p:nvPicPr>
        <p:blipFill>
          <a:blip r:embed="rId6"/>
          <a:stretch>
            <a:fillRect/>
          </a:stretch>
        </p:blipFill>
        <p:spPr>
          <a:xfrm>
            <a:off x="18245138" y="6351270"/>
            <a:ext cx="6134100" cy="6197600"/>
          </a:xfrm>
          <a:prstGeom prst="rect">
            <a:avLst/>
          </a:prstGeom>
        </p:spPr>
      </p:pic>
    </p:spTree>
    <p:extLst>
      <p:ext uri="{BB962C8B-B14F-4D97-AF65-F5344CB8AC3E}">
        <p14:creationId xmlns:p14="http://schemas.microsoft.com/office/powerpoint/2010/main" val="770019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sp>
        <p:nvSpPr>
          <p:cNvPr id="6" name="TextBox 5">
            <a:extLst>
              <a:ext uri="{FF2B5EF4-FFF2-40B4-BE49-F238E27FC236}">
                <a16:creationId xmlns:a16="http://schemas.microsoft.com/office/drawing/2014/main" id="{DD3AF320-0235-422D-8733-43784D6B6DE9}"/>
              </a:ext>
            </a:extLst>
          </p:cNvPr>
          <p:cNvSpPr txBox="1"/>
          <p:nvPr/>
        </p:nvSpPr>
        <p:spPr>
          <a:xfrm>
            <a:off x="6794956" y="1778065"/>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Intergrated  business strategy : </a:t>
            </a:r>
            <a:r>
              <a:rPr lang="vi-VN" sz="2400" b="1" dirty="0">
                <a:latin typeface="Montserrat" charset="0"/>
                <a:ea typeface="Montserrat" charset="0"/>
                <a:cs typeface="Montserrat" charset="0"/>
              </a:rPr>
              <a:t>PV Gas</a:t>
            </a:r>
          </a:p>
          <a:p>
            <a:endParaRPr lang="en-US" sz="2400" b="1" dirty="0">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DD3AF320-0235-422D-8733-43784D6B6DE9}"/>
              </a:ext>
            </a:extLst>
          </p:cNvPr>
          <p:cNvSpPr txBox="1"/>
          <p:nvPr/>
        </p:nvSpPr>
        <p:spPr>
          <a:xfrm>
            <a:off x="18903158" y="1778066"/>
            <a:ext cx="5317810"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and Brand Identity: </a:t>
            </a:r>
            <a:r>
              <a:rPr lang="vi-VN" sz="2400" b="1" dirty="0">
                <a:latin typeface="Montserrat" charset="0"/>
                <a:ea typeface="Montserrat" charset="0"/>
                <a:cs typeface="Montserrat" charset="0"/>
              </a:rPr>
              <a:t>Tran Anh</a:t>
            </a:r>
          </a:p>
          <a:p>
            <a:endParaRPr lang="en-US" sz="2400" b="1" dirty="0">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1" name="Rectangle 10">
            <a:extLst>
              <a:ext uri="{FF2B5EF4-FFF2-40B4-BE49-F238E27FC236}">
                <a16:creationId xmlns:a16="http://schemas.microsoft.com/office/drawing/2014/main" id="{B3F12D54-FB9F-4088-953E-5F56808D03B0}"/>
              </a:ext>
            </a:extLst>
          </p:cNvPr>
          <p:cNvSpPr/>
          <p:nvPr/>
        </p:nvSpPr>
        <p:spPr>
          <a:xfrm>
            <a:off x="12879173" y="975126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id="{DD3AF320-0235-422D-8733-43784D6B6DE9}"/>
              </a:ext>
            </a:extLst>
          </p:cNvPr>
          <p:cNvSpPr txBox="1"/>
          <p:nvPr/>
        </p:nvSpPr>
        <p:spPr>
          <a:xfrm>
            <a:off x="635228" y="7965506"/>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Store design &amp; customer experience : </a:t>
            </a:r>
            <a:r>
              <a:rPr lang="vi-VN" sz="2400" b="1" dirty="0">
                <a:latin typeface="Montserrat" charset="0"/>
                <a:ea typeface="Montserrat" charset="0"/>
                <a:cs typeface="Montserrat" charset="0"/>
              </a:rPr>
              <a:t>Mobifone</a:t>
            </a:r>
          </a:p>
          <a:p>
            <a:endParaRPr lang="en-US" sz="2400" b="1" dirty="0">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id="{DD3AF320-0235-422D-8733-43784D6B6DE9}"/>
              </a:ext>
            </a:extLst>
          </p:cNvPr>
          <p:cNvSpPr txBox="1"/>
          <p:nvPr/>
        </p:nvSpPr>
        <p:spPr>
          <a:xfrm>
            <a:off x="12821670" y="7965506"/>
            <a:ext cx="5407453" cy="830997"/>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valuation : </a:t>
            </a:r>
            <a:r>
              <a:rPr lang="vi-VN" sz="2400" b="1" dirty="0">
                <a:latin typeface="Montserrat" charset="0"/>
                <a:ea typeface="Montserrat" charset="0"/>
                <a:cs typeface="Montserrat" charset="0"/>
              </a:rPr>
              <a:t>TTC Group</a:t>
            </a:r>
          </a:p>
          <a:p>
            <a:endParaRPr lang="en-US" sz="2400" b="1" dirty="0">
              <a:latin typeface="Montserrat" charset="0"/>
              <a:ea typeface="Montserrat" charset="0"/>
              <a:cs typeface="Montserrat" charset="0"/>
            </a:endParaRPr>
          </a:p>
        </p:txBody>
      </p:sp>
      <p:pic>
        <p:nvPicPr>
          <p:cNvPr id="4" name="Picture 3"/>
          <p:cNvPicPr>
            <a:picLocks noChangeAspect="1"/>
          </p:cNvPicPr>
          <p:nvPr/>
        </p:nvPicPr>
        <p:blipFill>
          <a:blip r:embed="rId3"/>
          <a:stretch>
            <a:fillRect/>
          </a:stretch>
        </p:blipFill>
        <p:spPr>
          <a:xfrm>
            <a:off x="0" y="160020"/>
            <a:ext cx="6083300" cy="6197600"/>
          </a:xfrm>
          <a:prstGeom prst="rect">
            <a:avLst/>
          </a:prstGeom>
        </p:spPr>
      </p:pic>
      <p:pic>
        <p:nvPicPr>
          <p:cNvPr id="20" name="Picture 4">
            <a:extLst>
              <a:ext uri="{FF2B5EF4-FFF2-40B4-BE49-F238E27FC236}">
                <a16:creationId xmlns:a16="http://schemas.microsoft.com/office/drawing/2014/main" id="{9FFB1DB1-D994-AD45-BA6A-907AEDA797E8}"/>
              </a:ext>
            </a:extLst>
          </p:cNvPr>
          <p:cNvPicPr>
            <a:picLocks noChangeAspect="1" noChangeArrowheads="1"/>
          </p:cNvPicPr>
          <p:nvPr/>
        </p:nvPicPr>
        <p:blipFill rotWithShape="1">
          <a:blip r:embed="rId4" cstate="print"/>
          <a:srcRect l="30732" r="9302" b="3328"/>
          <a:stretch/>
        </p:blipFill>
        <p:spPr bwMode="auto">
          <a:xfrm>
            <a:off x="12189619" y="160020"/>
            <a:ext cx="6140912" cy="6197600"/>
          </a:xfrm>
          <a:prstGeom prst="rect">
            <a:avLst/>
          </a:prstGeom>
          <a:noFill/>
          <a:ln w="9525">
            <a:noFill/>
            <a:miter lim="800000"/>
            <a:headEnd/>
            <a:tailEnd/>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1186" r="23446"/>
          <a:stretch/>
        </p:blipFill>
        <p:spPr>
          <a:xfrm>
            <a:off x="6074271" y="6354970"/>
            <a:ext cx="6128137" cy="6195169"/>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22088" t="18022" r="20795" b="5713"/>
          <a:stretch/>
        </p:blipFill>
        <p:spPr>
          <a:xfrm>
            <a:off x="18276679" y="6354970"/>
            <a:ext cx="6102559" cy="6195169"/>
          </a:xfrm>
          <a:prstGeom prst="rect">
            <a:avLst/>
          </a:prstGeom>
        </p:spPr>
      </p:pic>
    </p:spTree>
    <p:extLst>
      <p:ext uri="{BB962C8B-B14F-4D97-AF65-F5344CB8AC3E}">
        <p14:creationId xmlns:p14="http://schemas.microsoft.com/office/powerpoint/2010/main" val="79030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pic>
        <p:nvPicPr>
          <p:cNvPr id="3" name="Picture 2" descr="PA2-view 2.jpg"/>
          <p:cNvPicPr>
            <a:picLocks noChangeAspect="1"/>
          </p:cNvPicPr>
          <p:nvPr/>
        </p:nvPicPr>
        <p:blipFill rotWithShape="1">
          <a:blip r:embed="rId3" cstate="email">
            <a:extLst>
              <a:ext uri="{28A0092B-C50C-407E-A947-70E740481C1C}">
                <a14:useLocalDpi xmlns:a14="http://schemas.microsoft.com/office/drawing/2010/main" val="0"/>
              </a:ext>
            </a:extLst>
          </a:blip>
          <a:srcRect l="37849"/>
          <a:stretch/>
        </p:blipFill>
        <p:spPr>
          <a:xfrm>
            <a:off x="12189619" y="157480"/>
            <a:ext cx="6092998" cy="6197600"/>
          </a:xfrm>
          <a:prstGeom prst="rect">
            <a:avLst/>
          </a:prstGeom>
        </p:spPr>
      </p:pic>
      <p:sp>
        <p:nvSpPr>
          <p:cNvPr id="4" name="TextBox 3">
            <a:extLst>
              <a:ext uri="{FF2B5EF4-FFF2-40B4-BE49-F238E27FC236}">
                <a16:creationId xmlns:a16="http://schemas.microsoft.com/office/drawing/2014/main" id="{DD3AF320-0235-422D-8733-43784D6B6DE9}"/>
              </a:ext>
            </a:extLst>
          </p:cNvPr>
          <p:cNvSpPr txBox="1"/>
          <p:nvPr/>
        </p:nvSpPr>
        <p:spPr>
          <a:xfrm>
            <a:off x="18997365" y="1778065"/>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Store design and customer experience: </a:t>
            </a:r>
            <a:r>
              <a:rPr lang="vi-VN" sz="2400" b="1" dirty="0">
                <a:latin typeface="Montserrat" charset="0"/>
                <a:ea typeface="Montserrat" charset="0"/>
                <a:cs typeface="Montserrat" charset="0"/>
              </a:rPr>
              <a:t>Egroup</a:t>
            </a:r>
          </a:p>
          <a:p>
            <a:endParaRPr lang="en-US" sz="2400" b="1" dirty="0">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DD3AF320-0235-422D-8733-43784D6B6DE9}"/>
              </a:ext>
            </a:extLst>
          </p:cNvPr>
          <p:cNvSpPr txBox="1"/>
          <p:nvPr/>
        </p:nvSpPr>
        <p:spPr>
          <a:xfrm>
            <a:off x="6794957" y="1778065"/>
            <a:ext cx="5119142"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Marketing and Communication strategy: </a:t>
            </a:r>
            <a:r>
              <a:rPr lang="vi-VN" sz="2400" b="1" dirty="0">
                <a:latin typeface="Montserrat" charset="0"/>
                <a:ea typeface="Montserrat" charset="0"/>
                <a:cs typeface="Montserrat" charset="0"/>
              </a:rPr>
              <a:t>Moc Chau Milk</a:t>
            </a:r>
          </a:p>
          <a:p>
            <a:endParaRPr lang="en-US" sz="2400" b="1" dirty="0">
              <a:latin typeface="Montserrat" charset="0"/>
              <a:ea typeface="Montserrat" charset="0"/>
              <a:cs typeface="Montserrat" charset="0"/>
            </a:endParaRPr>
          </a:p>
        </p:txBody>
      </p:sp>
      <p:sp>
        <p:nvSpPr>
          <p:cNvPr id="12" name="Rectangle 11">
            <a:extLst>
              <a:ext uri="{FF2B5EF4-FFF2-40B4-BE49-F238E27FC236}">
                <a16:creationId xmlns:a16="http://schemas.microsoft.com/office/drawing/2014/main"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id="{B3F12D54-FB9F-4088-953E-5F56808D03B0}"/>
              </a:ext>
            </a:extLst>
          </p:cNvPr>
          <p:cNvSpPr/>
          <p:nvPr/>
        </p:nvSpPr>
        <p:spPr>
          <a:xfrm>
            <a:off x="12879173" y="975126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DD3AF320-0235-422D-8733-43784D6B6DE9}"/>
              </a:ext>
            </a:extLst>
          </p:cNvPr>
          <p:cNvSpPr txBox="1"/>
          <p:nvPr/>
        </p:nvSpPr>
        <p:spPr>
          <a:xfrm>
            <a:off x="635228" y="7965506"/>
            <a:ext cx="5106353" cy="1569660"/>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and Development strategy: </a:t>
            </a:r>
            <a:r>
              <a:rPr lang="vi-VN" sz="2400" b="1" dirty="0">
                <a:latin typeface="Montserrat" charset="0"/>
                <a:ea typeface="Montserrat" charset="0"/>
                <a:cs typeface="Montserrat" charset="0"/>
              </a:rPr>
              <a:t>KIM Dental</a:t>
            </a:r>
          </a:p>
          <a:p>
            <a:endParaRPr lang="en-US" sz="2400" b="1" dirty="0">
              <a:latin typeface="Montserrat" charset="0"/>
              <a:ea typeface="Montserrat" charset="0"/>
              <a:cs typeface="Montserrat" charset="0"/>
            </a:endParaRPr>
          </a:p>
        </p:txBody>
      </p:sp>
      <p:sp>
        <p:nvSpPr>
          <p:cNvPr id="16" name="Rectangle 15">
            <a:extLst>
              <a:ext uri="{FF2B5EF4-FFF2-40B4-BE49-F238E27FC236}">
                <a16:creationId xmlns:a16="http://schemas.microsoft.com/office/drawing/2014/main"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081" r="51057"/>
          <a:stretch/>
        </p:blipFill>
        <p:spPr>
          <a:xfrm>
            <a:off x="0" y="157480"/>
            <a:ext cx="6087980" cy="6197600"/>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11377" r="23202"/>
          <a:stretch/>
        </p:blipFill>
        <p:spPr>
          <a:xfrm>
            <a:off x="6087979" y="6355080"/>
            <a:ext cx="6101639" cy="6195060"/>
          </a:xfrm>
          <a:prstGeom prst="rect">
            <a:avLst/>
          </a:prstGeom>
        </p:spPr>
      </p:pic>
      <p:sp>
        <p:nvSpPr>
          <p:cNvPr id="25" name="TextBox 24">
            <a:extLst>
              <a:ext uri="{FF2B5EF4-FFF2-40B4-BE49-F238E27FC236}">
                <a16:creationId xmlns:a16="http://schemas.microsoft.com/office/drawing/2014/main" id="{DD3AF320-0235-422D-8733-43784D6B6DE9}"/>
              </a:ext>
            </a:extLst>
          </p:cNvPr>
          <p:cNvSpPr txBox="1"/>
          <p:nvPr/>
        </p:nvSpPr>
        <p:spPr>
          <a:xfrm>
            <a:off x="12879173" y="7794358"/>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Tranfer brand development tools: </a:t>
            </a:r>
            <a:r>
              <a:rPr lang="vi-VN" sz="2400" b="1" dirty="0">
                <a:latin typeface="Montserrat" charset="0"/>
                <a:ea typeface="Montserrat" charset="0"/>
                <a:cs typeface="Montserrat" charset="0"/>
              </a:rPr>
              <a:t>GPA</a:t>
            </a:r>
          </a:p>
          <a:p>
            <a:endParaRPr lang="en-US" sz="2400" b="1" dirty="0">
              <a:latin typeface="Montserrat" charset="0"/>
              <a:ea typeface="Montserrat" charset="0"/>
              <a:cs typeface="Montserrat"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77597" y="6355080"/>
            <a:ext cx="6101641" cy="6195060"/>
          </a:xfrm>
          <a:prstGeom prst="rect">
            <a:avLst/>
          </a:prstGeom>
        </p:spPr>
      </p:pic>
    </p:spTree>
    <p:extLst>
      <p:ext uri="{BB962C8B-B14F-4D97-AF65-F5344CB8AC3E}">
        <p14:creationId xmlns:p14="http://schemas.microsoft.com/office/powerpoint/2010/main" val="1959678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008"/>
            <a:ext cx="24379238" cy="11529348"/>
          </a:xfrm>
          <a:prstGeom prst="rect">
            <a:avLst/>
          </a:prstGeom>
        </p:spPr>
      </p:pic>
      <p:sp>
        <p:nvSpPr>
          <p:cNvPr id="3" name="TextBox 2">
            <a:extLst>
              <a:ext uri="{FF2B5EF4-FFF2-40B4-BE49-F238E27FC236}">
                <a16:creationId xmlns:a16="http://schemas.microsoft.com/office/drawing/2014/main" id="{784B6D1F-880A-FF4B-821C-23D7DAA8EF7C}"/>
              </a:ext>
            </a:extLst>
          </p:cNvPr>
          <p:cNvSpPr txBox="1"/>
          <p:nvPr/>
        </p:nvSpPr>
        <p:spPr>
          <a:xfrm>
            <a:off x="2284132" y="3017094"/>
            <a:ext cx="9432947" cy="1938992"/>
          </a:xfrm>
          <a:prstGeom prst="rect">
            <a:avLst/>
          </a:prstGeom>
          <a:solidFill>
            <a:srgbClr val="FAFAFA"/>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en-US" sz="6000" dirty="0">
                <a:solidFill>
                  <a:schemeClr val="tx1"/>
                </a:solidFill>
                <a:latin typeface="Montserrat" charset="0"/>
                <a:ea typeface="Montserrat" charset="0"/>
                <a:cs typeface="Montserrat" charset="0"/>
              </a:rPr>
              <a:t>Brand Strategy Consultant in Vietnam</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 t="9069" r="482" b="15993"/>
          <a:stretch/>
        </p:blipFill>
        <p:spPr>
          <a:xfrm>
            <a:off x="12573112" y="2804955"/>
            <a:ext cx="9596757" cy="7122299"/>
          </a:xfrm>
          <a:prstGeom prst="rect">
            <a:avLst/>
          </a:prstGeom>
        </p:spPr>
      </p:pic>
      <p:sp>
        <p:nvSpPr>
          <p:cNvPr id="6" name="Rectangle 5"/>
          <p:cNvSpPr/>
          <p:nvPr/>
        </p:nvSpPr>
        <p:spPr>
          <a:xfrm>
            <a:off x="1009516" y="12799474"/>
            <a:ext cx="7550465" cy="461665"/>
          </a:xfrm>
          <a:prstGeom prst="rect">
            <a:avLst/>
          </a:prstGeom>
        </p:spPr>
        <p:txBody>
          <a:bodyPr wrap="none">
            <a:spAutoFit/>
          </a:bodyPr>
          <a:lstStyle/>
          <a:p>
            <a:r>
              <a:rPr lang="vi-VN" sz="2400" b="1">
                <a:solidFill>
                  <a:prstClr val="black"/>
                </a:solidFill>
                <a:latin typeface="Montserrat" charset="0"/>
                <a:ea typeface="Montserrat" charset="0"/>
                <a:cs typeface="Montserrat" charset="0"/>
              </a:rPr>
              <a:t>(Button) Về Mibrand Vietnam</a:t>
            </a:r>
            <a:r>
              <a:rPr lang="en-US" sz="2400" b="1">
                <a:solidFill>
                  <a:prstClr val="black"/>
                </a:solidFill>
                <a:latin typeface="Montserrat" charset="0"/>
                <a:ea typeface="Montserrat" charset="0"/>
                <a:cs typeface="Montserrat" charset="0"/>
              </a:rPr>
              <a:t> </a:t>
            </a:r>
            <a:r>
              <a:rPr lang="vi-VN" sz="2400">
                <a:solidFill>
                  <a:prstClr val="black"/>
                </a:solidFill>
                <a:latin typeface="Montserrat" charset="0"/>
                <a:ea typeface="Montserrat" charset="0"/>
                <a:cs typeface="Montserrat" charset="0"/>
              </a:rPr>
              <a:t>&gt; Link dẫn về </a:t>
            </a:r>
            <a:r>
              <a:rPr lang="en-US" sz="2400">
                <a:solidFill>
                  <a:prstClr val="black"/>
                </a:solidFill>
                <a:latin typeface="Montserrat" charset="0"/>
                <a:ea typeface="Montserrat" charset="0"/>
                <a:cs typeface="Montserrat" charset="0"/>
              </a:rPr>
              <a:t>2.</a:t>
            </a:r>
            <a:r>
              <a:rPr lang="vi-VN" sz="2400">
                <a:solidFill>
                  <a:prstClr val="black"/>
                </a:solidFill>
                <a:latin typeface="Montserrat" charset="0"/>
                <a:ea typeface="Montserrat" charset="0"/>
                <a:cs typeface="Montserrat" charset="0"/>
              </a:rPr>
              <a:t>1.</a:t>
            </a:r>
            <a:endParaRPr lang="en-US" sz="2400" b="1">
              <a:solidFill>
                <a:prstClr val="black"/>
              </a:solidFill>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id="{B9D4EE67-8B9E-4667-9C62-55D825A778EC}"/>
              </a:ext>
            </a:extLst>
          </p:cNvPr>
          <p:cNvSpPr/>
          <p:nvPr/>
        </p:nvSpPr>
        <p:spPr>
          <a:xfrm>
            <a:off x="2235855" y="5190271"/>
            <a:ext cx="9932228" cy="124143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799" dirty="0" err="1">
                <a:solidFill>
                  <a:schemeClr val="accent3"/>
                </a:solidFill>
                <a:latin typeface="Montserrat" charset="0"/>
                <a:ea typeface="Montserrat" charset="0"/>
                <a:cs typeface="Montserrat" charset="0"/>
              </a:rPr>
              <a:t>Mibrand</a:t>
            </a:r>
            <a:r>
              <a:rPr lang="en-US" sz="2799" dirty="0">
                <a:solidFill>
                  <a:schemeClr val="accent3"/>
                </a:solidFill>
                <a:latin typeface="Montserrat" charset="0"/>
                <a:ea typeface="Montserrat" charset="0"/>
                <a:cs typeface="Montserrat" charset="0"/>
              </a:rPr>
              <a:t> Vietnam helps to increase brand value, measure and monitor the success of your business</a:t>
            </a:r>
          </a:p>
        </p:txBody>
      </p:sp>
      <p:sp>
        <p:nvSpPr>
          <p:cNvPr id="8" name="Rectangle 7">
            <a:extLst>
              <a:ext uri="{FF2B5EF4-FFF2-40B4-BE49-F238E27FC236}">
                <a16:creationId xmlns:a16="http://schemas.microsoft.com/office/drawing/2014/main" id="{B9D4EE67-8B9E-4667-9C62-55D825A778EC}"/>
              </a:ext>
            </a:extLst>
          </p:cNvPr>
          <p:cNvSpPr/>
          <p:nvPr/>
        </p:nvSpPr>
        <p:spPr>
          <a:xfrm>
            <a:off x="2574880" y="6777946"/>
            <a:ext cx="9593204" cy="2181298"/>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100" dirty="0">
                <a:solidFill>
                  <a:schemeClr val="bg1">
                    <a:lumMod val="65000"/>
                  </a:schemeClr>
                </a:solidFill>
                <a:latin typeface="Montserrat" charset="0"/>
                <a:ea typeface="Montserrat" charset="0"/>
                <a:cs typeface="Montserrat" charset="0"/>
              </a:rPr>
              <a:t>We are the first brand consulting company in Vietnam that bring the concept of measurement of enterprises’ intangible assets through brand valuation. We are here to share, inspire and help businesses increase their brand value in a sustainable way</a:t>
            </a:r>
          </a:p>
        </p:txBody>
      </p:sp>
      <p:sp>
        <p:nvSpPr>
          <p:cNvPr id="9" name="Rectangle 8">
            <a:extLst>
              <a:ext uri="{FF2B5EF4-FFF2-40B4-BE49-F238E27FC236}">
                <a16:creationId xmlns:a16="http://schemas.microsoft.com/office/drawing/2014/main" id="{B3F12D54-FB9F-4088-953E-5F56808D03B0}"/>
              </a:ext>
            </a:extLst>
          </p:cNvPr>
          <p:cNvSpPr/>
          <p:nvPr/>
        </p:nvSpPr>
        <p:spPr>
          <a:xfrm>
            <a:off x="2235857" y="9563017"/>
            <a:ext cx="3434371" cy="923330"/>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en-US" sz="1800" dirty="0" err="1">
                <a:solidFill>
                  <a:schemeClr val="bg1"/>
                </a:solidFill>
                <a:latin typeface="Montserrat" charset="0"/>
                <a:ea typeface="Montserrat" charset="0"/>
                <a:cs typeface="Montserrat" charset="0"/>
              </a:rPr>
              <a:t>Mibrand</a:t>
            </a:r>
            <a:r>
              <a:rPr lang="en-US" sz="1800" dirty="0">
                <a:solidFill>
                  <a:schemeClr val="bg1"/>
                </a:solidFill>
                <a:latin typeface="Montserrat" charset="0"/>
                <a:ea typeface="Montserrat" charset="0"/>
                <a:cs typeface="Montserrat" charset="0"/>
              </a:rPr>
              <a:t> Vietnam</a:t>
            </a:r>
          </a:p>
          <a:p>
            <a:pPr algn="ctr"/>
            <a:endParaRPr lang="en-US" sz="18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279769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0029"/>
          <a:stretch/>
        </p:blipFill>
        <p:spPr>
          <a:xfrm>
            <a:off x="-1" y="45929"/>
            <a:ext cx="24379239" cy="6189771"/>
          </a:xfrm>
          <a:prstGeom prst="rect">
            <a:avLst/>
          </a:prstGeom>
        </p:spPr>
      </p:pic>
      <p:sp>
        <p:nvSpPr>
          <p:cNvPr id="3" name="TextBox 2">
            <a:extLst>
              <a:ext uri="{FF2B5EF4-FFF2-40B4-BE49-F238E27FC236}">
                <a16:creationId xmlns:a16="http://schemas.microsoft.com/office/drawing/2014/main" id="{DD3AF320-0235-422D-8733-43784D6B6DE9}"/>
              </a:ext>
            </a:extLst>
          </p:cNvPr>
          <p:cNvSpPr txBox="1"/>
          <p:nvPr/>
        </p:nvSpPr>
        <p:spPr>
          <a:xfrm>
            <a:off x="18925176" y="1349026"/>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Tranfer Brand Development Tools: </a:t>
            </a:r>
            <a:r>
              <a:rPr lang="vi-VN" sz="2400" b="1" dirty="0">
                <a:latin typeface="Montserrat" charset="0"/>
                <a:ea typeface="Montserrat" charset="0"/>
                <a:cs typeface="Montserrat" charset="0"/>
              </a:rPr>
              <a:t>TNG Group</a:t>
            </a:r>
          </a:p>
          <a:p>
            <a:endParaRPr lang="en-US" sz="2400" b="1" dirty="0">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id="{DD3AF320-0235-422D-8733-43784D6B6DE9}"/>
              </a:ext>
            </a:extLst>
          </p:cNvPr>
          <p:cNvSpPr txBox="1"/>
          <p:nvPr/>
        </p:nvSpPr>
        <p:spPr>
          <a:xfrm>
            <a:off x="6794957" y="1519148"/>
            <a:ext cx="5119142" cy="1569660"/>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Transfer Brand positioning tools &amp; Brand development strategy : </a:t>
            </a:r>
            <a:r>
              <a:rPr lang="vi-VN" sz="2400" b="1" dirty="0">
                <a:latin typeface="Montserrat" charset="0"/>
                <a:ea typeface="Montserrat" charset="0"/>
                <a:cs typeface="Montserrat" charset="0"/>
              </a:rPr>
              <a:t>D'Rosie</a:t>
            </a:r>
          </a:p>
          <a:p>
            <a:endParaRPr lang="vi-VN" sz="2400" b="1" dirty="0">
              <a:latin typeface="Montserrat" charset="0"/>
              <a:ea typeface="Montserrat" charset="0"/>
              <a:cs typeface="Montserrat" charset="0"/>
            </a:endParaRPr>
          </a:p>
        </p:txBody>
      </p:sp>
      <p:sp>
        <p:nvSpPr>
          <p:cNvPr id="5" name="Rectangle 4">
            <a:extLst>
              <a:ext uri="{FF2B5EF4-FFF2-40B4-BE49-F238E27FC236}">
                <a16:creationId xmlns:a16="http://schemas.microsoft.com/office/drawing/2014/main" id="{B3F12D54-FB9F-4088-953E-5F56808D03B0}"/>
              </a:ext>
            </a:extLst>
          </p:cNvPr>
          <p:cNvSpPr/>
          <p:nvPr/>
        </p:nvSpPr>
        <p:spPr>
          <a:xfrm>
            <a:off x="6794957" y="369180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id="{B3F12D54-FB9F-4088-953E-5F56808D03B0}"/>
              </a:ext>
            </a:extLst>
          </p:cNvPr>
          <p:cNvSpPr/>
          <p:nvPr/>
        </p:nvSpPr>
        <p:spPr>
          <a:xfrm>
            <a:off x="18925176" y="3469156"/>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0403" r="26934"/>
          <a:stretch/>
        </p:blipFill>
        <p:spPr>
          <a:xfrm>
            <a:off x="0" y="13916"/>
            <a:ext cx="6163424" cy="6250132"/>
          </a:xfrm>
          <a:prstGeom prst="rect">
            <a:avLst/>
          </a:prstGeom>
        </p:spPr>
      </p:pic>
      <p:pic>
        <p:nvPicPr>
          <p:cNvPr id="16" name="Picture 15"/>
          <p:cNvPicPr>
            <a:picLocks noChangeAspect="1"/>
          </p:cNvPicPr>
          <p:nvPr/>
        </p:nvPicPr>
        <p:blipFill>
          <a:blip r:embed="rId4"/>
          <a:stretch>
            <a:fillRect/>
          </a:stretch>
        </p:blipFill>
        <p:spPr>
          <a:xfrm>
            <a:off x="12184943" y="0"/>
            <a:ext cx="6108700" cy="6235700"/>
          </a:xfrm>
          <a:prstGeom prst="rect">
            <a:avLst/>
          </a:prstGeom>
        </p:spPr>
      </p:pic>
    </p:spTree>
    <p:extLst>
      <p:ext uri="{BB962C8B-B14F-4D97-AF65-F5344CB8AC3E}">
        <p14:creationId xmlns:p14="http://schemas.microsoft.com/office/powerpoint/2010/main" val="329496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808172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2605765" y="5370197"/>
            <a:ext cx="18681717"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IV. Products &amp; Services</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2072786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p:cNvPicPr>
            <a:picLocks noChangeAspect="1"/>
          </p:cNvPicPr>
          <p:nvPr/>
        </p:nvPicPr>
        <p:blipFill rotWithShape="1">
          <a:blip r:embed="rId2">
            <a:extLst>
              <a:ext uri="{28A0092B-C50C-407E-A947-70E740481C1C}">
                <a14:useLocalDpi xmlns:a14="http://schemas.microsoft.com/office/drawing/2010/main" val="0"/>
              </a:ext>
            </a:extLst>
          </a:blip>
          <a:srcRect b="57048"/>
          <a:stretch/>
        </p:blipFill>
        <p:spPr>
          <a:xfrm>
            <a:off x="-11715" y="6797929"/>
            <a:ext cx="24379238" cy="5762928"/>
          </a:xfrm>
          <a:prstGeom prst="rect">
            <a:avLst/>
          </a:prstGeom>
        </p:spPr>
      </p:pic>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t="14202" b="34932"/>
          <a:stretch/>
        </p:blipFill>
        <p:spPr>
          <a:xfrm>
            <a:off x="-11715" y="1119677"/>
            <a:ext cx="24379238" cy="5458923"/>
          </a:xfrm>
          <a:prstGeom prst="rect">
            <a:avLst/>
          </a:prstGeom>
        </p:spPr>
      </p:pic>
      <p:sp>
        <p:nvSpPr>
          <p:cNvPr id="85" name="Rectangle 84">
            <a:extLst>
              <a:ext uri="{FF2B5EF4-FFF2-40B4-BE49-F238E27FC236}">
                <a16:creationId xmlns:a16="http://schemas.microsoft.com/office/drawing/2014/main" id="{3D8FA402-9827-426C-9622-7156CFF8E599}"/>
              </a:ext>
            </a:extLst>
          </p:cNvPr>
          <p:cNvSpPr/>
          <p:nvPr/>
        </p:nvSpPr>
        <p:spPr>
          <a:xfrm>
            <a:off x="-5003" y="1099904"/>
            <a:ext cx="24379238" cy="549846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dirty="0"/>
          </a:p>
        </p:txBody>
      </p:sp>
      <p:pic>
        <p:nvPicPr>
          <p:cNvPr id="86" name="Picture 85">
            <a:extLst>
              <a:ext uri="{FF2B5EF4-FFF2-40B4-BE49-F238E27FC236}">
                <a16:creationId xmlns:a16="http://schemas.microsoft.com/office/drawing/2014/main"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29624" y="21425"/>
            <a:ext cx="24379238" cy="1128797"/>
          </a:xfrm>
          <a:prstGeom prst="rect">
            <a:avLst/>
          </a:prstGeom>
        </p:spPr>
      </p:pic>
      <p:sp>
        <p:nvSpPr>
          <p:cNvPr id="87" name="TextBox 86">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88" name="TextBox 87">
            <a:extLst>
              <a:ext uri="{FF2B5EF4-FFF2-40B4-BE49-F238E27FC236}">
                <a16:creationId xmlns:a16="http://schemas.microsoft.com/office/drawing/2014/main"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89" name="TextBox 88">
            <a:extLst>
              <a:ext uri="{FF2B5EF4-FFF2-40B4-BE49-F238E27FC236}">
                <a16:creationId xmlns:a16="http://schemas.microsoft.com/office/drawing/2014/main"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90" name="TextBox 89">
            <a:extLst>
              <a:ext uri="{FF2B5EF4-FFF2-40B4-BE49-F238E27FC236}">
                <a16:creationId xmlns:a16="http://schemas.microsoft.com/office/drawing/2014/main"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1" name="Rectangle 90">
            <a:extLst>
              <a:ext uri="{FF2B5EF4-FFF2-40B4-BE49-F238E27FC236}">
                <a16:creationId xmlns:a16="http://schemas.microsoft.com/office/drawing/2014/main"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92" name="Rectangle 91">
            <a:extLst>
              <a:ext uri="{FF2B5EF4-FFF2-40B4-BE49-F238E27FC236}">
                <a16:creationId xmlns:a16="http://schemas.microsoft.com/office/drawing/2014/main" id="{4A639ABC-ED58-466E-9EC4-0598E187F336}"/>
              </a:ext>
            </a:extLst>
          </p:cNvPr>
          <p:cNvSpPr/>
          <p:nvPr/>
        </p:nvSpPr>
        <p:spPr>
          <a:xfrm>
            <a:off x="13154183" y="239213"/>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93" name="Rectangle 92">
            <a:extLst>
              <a:ext uri="{FF2B5EF4-FFF2-40B4-BE49-F238E27FC236}">
                <a16:creationId xmlns:a16="http://schemas.microsoft.com/office/drawing/2014/main"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94" name="TextBox 93">
            <a:extLst>
              <a:ext uri="{FF2B5EF4-FFF2-40B4-BE49-F238E27FC236}">
                <a16:creationId xmlns:a16="http://schemas.microsoft.com/office/drawing/2014/main" id="{8B5A6BB2-C08F-4FE5-B6E0-689DAF905470}"/>
              </a:ext>
            </a:extLst>
          </p:cNvPr>
          <p:cNvSpPr txBox="1"/>
          <p:nvPr/>
        </p:nvSpPr>
        <p:spPr>
          <a:xfrm>
            <a:off x="1855191" y="2635288"/>
            <a:ext cx="20645427" cy="1077090"/>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Products &amp; Services</a:t>
            </a:r>
          </a:p>
        </p:txBody>
      </p:sp>
      <p:sp>
        <p:nvSpPr>
          <p:cNvPr id="95" name="Rectangle 94">
            <a:extLst>
              <a:ext uri="{FF2B5EF4-FFF2-40B4-BE49-F238E27FC236}">
                <a16:creationId xmlns:a16="http://schemas.microsoft.com/office/drawing/2014/main"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/Products &amp; Services</a:t>
            </a:r>
            <a:endParaRPr lang="en-US" sz="2400" dirty="0">
              <a:latin typeface="Montserrat" charset="0"/>
              <a:ea typeface="Montserrat" charset="0"/>
              <a:cs typeface="Montserrat" charset="0"/>
            </a:endParaRPr>
          </a:p>
        </p:txBody>
      </p:sp>
      <p:sp>
        <p:nvSpPr>
          <p:cNvPr id="121" name="Rectangle 120">
            <a:extLst>
              <a:ext uri="{FF2B5EF4-FFF2-40B4-BE49-F238E27FC236}">
                <a16:creationId xmlns:a16="http://schemas.microsoft.com/office/drawing/2014/main" id="{DAFE33D4-22B5-9840-A266-7D649293353D}"/>
              </a:ext>
            </a:extLst>
          </p:cNvPr>
          <p:cNvSpPr/>
          <p:nvPr/>
        </p:nvSpPr>
        <p:spPr>
          <a:xfrm>
            <a:off x="5320810" y="9774099"/>
            <a:ext cx="13761048" cy="113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99" dirty="0">
                <a:solidFill>
                  <a:sysClr val="windowText" lastClr="000000"/>
                </a:solidFill>
                <a:latin typeface="Montserrat" charset="0"/>
                <a:ea typeface="Montserrat" charset="0"/>
                <a:cs typeface="Montserrat" charset="0"/>
              </a:rPr>
              <a:t>Our services</a:t>
            </a:r>
          </a:p>
        </p:txBody>
      </p:sp>
      <p:sp>
        <p:nvSpPr>
          <p:cNvPr id="122" name="TextBox 121">
            <a:extLst>
              <a:ext uri="{FF2B5EF4-FFF2-40B4-BE49-F238E27FC236}">
                <a16:creationId xmlns:a16="http://schemas.microsoft.com/office/drawing/2014/main" id="{6A775352-3C61-43FF-AB39-2481721CBD1E}"/>
              </a:ext>
            </a:extLst>
          </p:cNvPr>
          <p:cNvSpPr txBox="1"/>
          <p:nvPr/>
        </p:nvSpPr>
        <p:spPr>
          <a:xfrm flipH="1">
            <a:off x="3090612" y="11246774"/>
            <a:ext cx="18174583" cy="1107996"/>
          </a:xfrm>
          <a:prstGeom prst="rect">
            <a:avLst/>
          </a:prstGeom>
          <a:solidFill>
            <a:schemeClr val="bg1"/>
          </a:solidFill>
        </p:spPr>
        <p:txBody>
          <a:bodyPr wrap="square" rtlCol="0">
            <a:spAutoFit/>
          </a:bodyPr>
          <a:lstStyle/>
          <a:p>
            <a:pPr algn="ctr"/>
            <a:r>
              <a:rPr lang="en-US" sz="2200" dirty="0">
                <a:solidFill>
                  <a:schemeClr val="bg1">
                    <a:lumMod val="65000"/>
                  </a:schemeClr>
                </a:solidFill>
                <a:latin typeface="Montserrat" charset="0"/>
                <a:ea typeface="Montserrat" charset="0"/>
                <a:cs typeface="Montserrat" charset="0"/>
              </a:rPr>
              <a:t>We conduct research, find out the needs and provide solutions for Brand development and specialized Brand management strategy for each customer. Contact us for advice from </a:t>
            </a:r>
            <a:r>
              <a:rPr lang="en-US" sz="2200" dirty="0" err="1">
                <a:solidFill>
                  <a:schemeClr val="bg1">
                    <a:lumMod val="65000"/>
                  </a:schemeClr>
                </a:solidFill>
                <a:latin typeface="Montserrat" charset="0"/>
                <a:ea typeface="Montserrat" charset="0"/>
                <a:cs typeface="Montserrat" charset="0"/>
              </a:rPr>
              <a:t>Mibrand</a:t>
            </a:r>
            <a:r>
              <a:rPr lang="en-US" sz="2200" dirty="0">
                <a:solidFill>
                  <a:schemeClr val="bg1">
                    <a:lumMod val="65000"/>
                  </a:schemeClr>
                </a:solidFill>
                <a:latin typeface="Montserrat" charset="0"/>
                <a:ea typeface="Montserrat" charset="0"/>
                <a:cs typeface="Montserrat" charset="0"/>
              </a:rPr>
              <a:t> Vietnam experts.</a:t>
            </a:r>
          </a:p>
          <a:p>
            <a:pPr algn="ctr"/>
            <a:endParaRPr lang="en-US" sz="2200" dirty="0">
              <a:solidFill>
                <a:schemeClr val="bg1">
                  <a:lumMod val="65000"/>
                </a:schemeClr>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4A639ABC-ED58-466E-9EC4-0598E187F336}"/>
              </a:ext>
            </a:extLst>
          </p:cNvPr>
          <p:cNvSpPr/>
          <p:nvPr/>
        </p:nvSpPr>
        <p:spPr>
          <a:xfrm>
            <a:off x="15602857" y="491427"/>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5023773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3127" b="13361"/>
          <a:stretch/>
        </p:blipFill>
        <p:spPr>
          <a:xfrm>
            <a:off x="0" y="773722"/>
            <a:ext cx="24379238" cy="5838093"/>
          </a:xfrm>
          <a:prstGeom prst="rect">
            <a:avLst/>
          </a:prstGeom>
        </p:spPr>
      </p:pic>
      <p:sp>
        <p:nvSpPr>
          <p:cNvPr id="5" name="Rectangle 4">
            <a:extLst>
              <a:ext uri="{FF2B5EF4-FFF2-40B4-BE49-F238E27FC236}">
                <a16:creationId xmlns:a16="http://schemas.microsoft.com/office/drawing/2014/main" id="{DAFE33D4-22B5-9840-A266-7D649293353D}"/>
              </a:ext>
            </a:extLst>
          </p:cNvPr>
          <p:cNvSpPr/>
          <p:nvPr/>
        </p:nvSpPr>
        <p:spPr>
          <a:xfrm>
            <a:off x="1863499" y="2619291"/>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charset="0"/>
                <a:ea typeface="Montserrat" charset="0"/>
                <a:cs typeface="Montserrat" charset="0"/>
              </a:rPr>
              <a:t>Market research</a:t>
            </a:r>
          </a:p>
          <a:p>
            <a:pPr algn="ctr"/>
            <a:r>
              <a:rPr lang="en-US" sz="2400" dirty="0">
                <a:solidFill>
                  <a:schemeClr val="tx1"/>
                </a:solidFill>
                <a:latin typeface="Montserrat" charset="0"/>
                <a:ea typeface="Montserrat" charset="0"/>
                <a:cs typeface="Montserrat" charset="0"/>
              </a:rPr>
              <a:t>&amp; Brand Measurement</a:t>
            </a:r>
          </a:p>
        </p:txBody>
      </p:sp>
      <p:sp>
        <p:nvSpPr>
          <p:cNvPr id="6" name="TextBox 5">
            <a:extLst>
              <a:ext uri="{FF2B5EF4-FFF2-40B4-BE49-F238E27FC236}">
                <a16:creationId xmlns:a16="http://schemas.microsoft.com/office/drawing/2014/main" id="{6A775352-3C61-43FF-AB39-2481721CBD1E}"/>
              </a:ext>
            </a:extLst>
          </p:cNvPr>
          <p:cNvSpPr txBox="1"/>
          <p:nvPr/>
        </p:nvSpPr>
        <p:spPr>
          <a:xfrm flipH="1">
            <a:off x="2889502" y="3492600"/>
            <a:ext cx="3118987" cy="338554"/>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services</a:t>
            </a:r>
          </a:p>
        </p:txBody>
      </p:sp>
      <p:sp>
        <p:nvSpPr>
          <p:cNvPr id="7" name="TextBox 6">
            <a:extLst>
              <a:ext uri="{FF2B5EF4-FFF2-40B4-BE49-F238E27FC236}">
                <a16:creationId xmlns:a16="http://schemas.microsoft.com/office/drawing/2014/main" id="{6A775352-3C61-43FF-AB39-2481721CBD1E}"/>
              </a:ext>
            </a:extLst>
          </p:cNvPr>
          <p:cNvSpPr txBox="1"/>
          <p:nvPr/>
        </p:nvSpPr>
        <p:spPr>
          <a:xfrm flipH="1">
            <a:off x="975790" y="4000707"/>
            <a:ext cx="6946408" cy="1754326"/>
          </a:xfrm>
          <a:prstGeom prst="rect">
            <a:avLst/>
          </a:prstGeom>
          <a:solidFill>
            <a:schemeClr val="bg1"/>
          </a:solidFill>
        </p:spPr>
        <p:txBody>
          <a:bodyPr wrap="square" rtlCol="0">
            <a:spAutoFit/>
          </a:bodyPr>
          <a:lstStyle/>
          <a:p>
            <a:pPr algn="ctr"/>
            <a:r>
              <a:rPr lang="en-US" sz="1800" dirty="0">
                <a:solidFill>
                  <a:schemeClr val="bg1">
                    <a:lumMod val="65000"/>
                  </a:schemeClr>
                </a:solidFill>
                <a:latin typeface="Montserrat" charset="0"/>
                <a:ea typeface="Montserrat" charset="0"/>
                <a:cs typeface="Montserrat" charset="0"/>
              </a:rPr>
              <a:t>We provide research, survey and data analysis services for businesses that wishing to research in the areas of branding, marketing, communications and human resource management.</a:t>
            </a:r>
          </a:p>
          <a:p>
            <a:pPr algn="ctr"/>
            <a:endParaRPr lang="en-US" sz="1800" dirty="0">
              <a:solidFill>
                <a:schemeClr val="bg1">
                  <a:lumMod val="65000"/>
                </a:schemeClr>
              </a:solidFill>
              <a:latin typeface="Montserrat" charset="0"/>
              <a:ea typeface="Montserrat" charset="0"/>
              <a:cs typeface="Montserrat" charset="0"/>
            </a:endParaRPr>
          </a:p>
          <a:p>
            <a:pPr algn="ctr"/>
            <a:endParaRPr lang="en-US" sz="1800" dirty="0">
              <a:solidFill>
                <a:schemeClr val="bg1">
                  <a:lumMod val="65000"/>
                </a:schemeClr>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id="{DAFE33D4-22B5-9840-A266-7D649293353D}"/>
              </a:ext>
            </a:extLst>
          </p:cNvPr>
          <p:cNvSpPr/>
          <p:nvPr/>
        </p:nvSpPr>
        <p:spPr>
          <a:xfrm>
            <a:off x="9580725" y="2619291"/>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charset="0"/>
                <a:ea typeface="Montserrat" charset="0"/>
                <a:cs typeface="Montserrat" charset="0"/>
              </a:rPr>
              <a:t>Brand Strategy Consulting &amp; Implementation</a:t>
            </a:r>
          </a:p>
        </p:txBody>
      </p:sp>
      <p:sp>
        <p:nvSpPr>
          <p:cNvPr id="9" name="TextBox 8">
            <a:extLst>
              <a:ext uri="{FF2B5EF4-FFF2-40B4-BE49-F238E27FC236}">
                <a16:creationId xmlns:a16="http://schemas.microsoft.com/office/drawing/2014/main" id="{6A775352-3C61-43FF-AB39-2481721CBD1E}"/>
              </a:ext>
            </a:extLst>
          </p:cNvPr>
          <p:cNvSpPr txBox="1"/>
          <p:nvPr/>
        </p:nvSpPr>
        <p:spPr>
          <a:xfrm flipH="1">
            <a:off x="10606728" y="3492600"/>
            <a:ext cx="3118987" cy="338554"/>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services </a:t>
            </a:r>
          </a:p>
        </p:txBody>
      </p:sp>
      <p:sp>
        <p:nvSpPr>
          <p:cNvPr id="10" name="TextBox 9">
            <a:extLst>
              <a:ext uri="{FF2B5EF4-FFF2-40B4-BE49-F238E27FC236}">
                <a16:creationId xmlns:a16="http://schemas.microsoft.com/office/drawing/2014/main" id="{6A775352-3C61-43FF-AB39-2481721CBD1E}"/>
              </a:ext>
            </a:extLst>
          </p:cNvPr>
          <p:cNvSpPr txBox="1"/>
          <p:nvPr/>
        </p:nvSpPr>
        <p:spPr>
          <a:xfrm flipH="1">
            <a:off x="8624868" y="4079096"/>
            <a:ext cx="7176362" cy="1200329"/>
          </a:xfrm>
          <a:prstGeom prst="rect">
            <a:avLst/>
          </a:prstGeom>
          <a:solidFill>
            <a:schemeClr val="bg1"/>
          </a:solidFill>
        </p:spPr>
        <p:txBody>
          <a:bodyPr wrap="square" rtlCol="0">
            <a:spAutoFit/>
          </a:bodyPr>
          <a:lstStyle/>
          <a:p>
            <a:pPr algn="ctr"/>
            <a:r>
              <a:rPr lang="en-US" sz="1800" dirty="0">
                <a:solidFill>
                  <a:schemeClr val="bg1">
                    <a:lumMod val="65000"/>
                  </a:schemeClr>
                </a:solidFill>
                <a:latin typeface="Montserrat" charset="0"/>
                <a:ea typeface="Montserrat" charset="0"/>
                <a:cs typeface="Montserrat" charset="0"/>
              </a:rPr>
              <a:t>Our work is to help clients to increase their brand value by integrating brand strategy into their business strategy</a:t>
            </a:r>
          </a:p>
          <a:p>
            <a:pPr algn="ctr"/>
            <a:endParaRPr lang="en-US" sz="1800" dirty="0">
              <a:solidFill>
                <a:schemeClr val="bg1">
                  <a:lumMod val="65000"/>
                </a:schemeClr>
              </a:solidFill>
              <a:latin typeface="Montserrat" charset="0"/>
              <a:ea typeface="Montserrat" charset="0"/>
              <a:cs typeface="Montserrat" charset="0"/>
            </a:endParaRPr>
          </a:p>
          <a:p>
            <a:pPr algn="ctr"/>
            <a:r>
              <a:rPr lang="en-US" sz="1800" dirty="0">
                <a:solidFill>
                  <a:schemeClr val="bg1">
                    <a:lumMod val="65000"/>
                  </a:schemeClr>
                </a:solidFill>
                <a:latin typeface="Montserrat" charset="0"/>
                <a:ea typeface="Montserrat" charset="0"/>
                <a:cs typeface="Montserrat" charset="0"/>
              </a:rPr>
              <a:t>.</a:t>
            </a:r>
          </a:p>
        </p:txBody>
      </p:sp>
      <p:sp>
        <p:nvSpPr>
          <p:cNvPr id="11" name="Rectangle 10">
            <a:extLst>
              <a:ext uri="{FF2B5EF4-FFF2-40B4-BE49-F238E27FC236}">
                <a16:creationId xmlns:a16="http://schemas.microsoft.com/office/drawing/2014/main" id="{DAFE33D4-22B5-9840-A266-7D649293353D}"/>
              </a:ext>
            </a:extLst>
          </p:cNvPr>
          <p:cNvSpPr/>
          <p:nvPr/>
        </p:nvSpPr>
        <p:spPr>
          <a:xfrm>
            <a:off x="17297951" y="2619291"/>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charset="0"/>
                <a:ea typeface="Montserrat" charset="0"/>
                <a:cs typeface="Montserrat" charset="0"/>
              </a:rPr>
              <a:t>Consulting marketing and communication strategy</a:t>
            </a:r>
          </a:p>
        </p:txBody>
      </p:sp>
      <p:sp>
        <p:nvSpPr>
          <p:cNvPr id="12" name="TextBox 11">
            <a:extLst>
              <a:ext uri="{FF2B5EF4-FFF2-40B4-BE49-F238E27FC236}">
                <a16:creationId xmlns:a16="http://schemas.microsoft.com/office/drawing/2014/main" id="{6A775352-3C61-43FF-AB39-2481721CBD1E}"/>
              </a:ext>
            </a:extLst>
          </p:cNvPr>
          <p:cNvSpPr txBox="1"/>
          <p:nvPr/>
        </p:nvSpPr>
        <p:spPr>
          <a:xfrm flipH="1">
            <a:off x="18323954" y="3492600"/>
            <a:ext cx="3118987" cy="338554"/>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services</a:t>
            </a:r>
          </a:p>
        </p:txBody>
      </p:sp>
      <p:sp>
        <p:nvSpPr>
          <p:cNvPr id="13" name="TextBox 12">
            <a:extLst>
              <a:ext uri="{FF2B5EF4-FFF2-40B4-BE49-F238E27FC236}">
                <a16:creationId xmlns:a16="http://schemas.microsoft.com/office/drawing/2014/main" id="{6A775352-3C61-43FF-AB39-2481721CBD1E}"/>
              </a:ext>
            </a:extLst>
          </p:cNvPr>
          <p:cNvSpPr txBox="1"/>
          <p:nvPr/>
        </p:nvSpPr>
        <p:spPr>
          <a:xfrm flipH="1">
            <a:off x="16358471" y="4097725"/>
            <a:ext cx="7049950" cy="1477328"/>
          </a:xfrm>
          <a:prstGeom prst="rect">
            <a:avLst/>
          </a:prstGeom>
          <a:solidFill>
            <a:schemeClr val="bg1"/>
          </a:solidFill>
        </p:spPr>
        <p:txBody>
          <a:bodyPr wrap="square" rtlCol="0">
            <a:spAutoFit/>
          </a:bodyPr>
          <a:lstStyle/>
          <a:p>
            <a:pPr algn="ctr"/>
            <a:r>
              <a:rPr lang="en-US" sz="1800" dirty="0">
                <a:solidFill>
                  <a:schemeClr val="bg1">
                    <a:lumMod val="65000"/>
                  </a:schemeClr>
                </a:solidFill>
                <a:latin typeface="Montserrat" charset="0"/>
                <a:ea typeface="Montserrat" charset="0"/>
                <a:cs typeface="Montserrat" charset="0"/>
              </a:rPr>
              <a:t>With the leading experts in the field of marketing - communications, we have developed effective campaigns for many domestic and international clients.</a:t>
            </a:r>
          </a:p>
          <a:p>
            <a:pPr algn="ctr"/>
            <a:endParaRPr lang="en-US" sz="1800" dirty="0">
              <a:solidFill>
                <a:schemeClr val="bg1">
                  <a:lumMod val="65000"/>
                </a:schemeClr>
              </a:solidFill>
              <a:latin typeface="Montserrat" charset="0"/>
              <a:ea typeface="Montserrat" charset="0"/>
              <a:cs typeface="Montserrat" charset="0"/>
            </a:endParaRPr>
          </a:p>
          <a:p>
            <a:pPr algn="ctr"/>
            <a:endParaRPr lang="en-US" sz="1800" dirty="0">
              <a:solidFill>
                <a:schemeClr val="bg1">
                  <a:lumMod val="65000"/>
                </a:schemeClr>
              </a:solidFill>
              <a:latin typeface="Montserrat" charset="0"/>
              <a:ea typeface="Montserrat" charset="0"/>
              <a:cs typeface="Montserrat" charset="0"/>
            </a:endParaRPr>
          </a:p>
        </p:txBody>
      </p:sp>
      <p:pic>
        <p:nvPicPr>
          <p:cNvPr id="14" name="Picture 13">
            <a:extLst>
              <a:ext uri="{FF2B5EF4-FFF2-40B4-BE49-F238E27FC236}">
                <a16:creationId xmlns:a16="http://schemas.microsoft.com/office/drawing/2014/main" id="{178D1240-9FF8-4331-B7CC-B0E59CD7C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401" y="1229198"/>
            <a:ext cx="1333186" cy="1333186"/>
          </a:xfrm>
          <a:prstGeom prst="rect">
            <a:avLst/>
          </a:prstGeom>
          <a:solidFill>
            <a:schemeClr val="bg1"/>
          </a:solidFill>
          <a:ln>
            <a:noFill/>
          </a:ln>
        </p:spPr>
      </p:pic>
      <p:pic>
        <p:nvPicPr>
          <p:cNvPr id="15" name="Picture 14">
            <a:extLst>
              <a:ext uri="{FF2B5EF4-FFF2-40B4-BE49-F238E27FC236}">
                <a16:creationId xmlns:a16="http://schemas.microsoft.com/office/drawing/2014/main" id="{E1810C77-BAAE-4911-A37A-8D503016F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0320" y="1229198"/>
            <a:ext cx="1191799" cy="1191799"/>
          </a:xfrm>
          <a:prstGeom prst="rect">
            <a:avLst/>
          </a:prstGeom>
          <a:solidFill>
            <a:schemeClr val="bg1"/>
          </a:solidFill>
          <a:ln>
            <a:noFill/>
          </a:ln>
        </p:spPr>
      </p:pic>
      <p:pic>
        <p:nvPicPr>
          <p:cNvPr id="16" name="Picture 15">
            <a:extLst>
              <a:ext uri="{FF2B5EF4-FFF2-40B4-BE49-F238E27FC236}">
                <a16:creationId xmlns:a16="http://schemas.microsoft.com/office/drawing/2014/main" id="{2B80BD83-898A-42A5-9F53-724B0E05F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16853" y="1087811"/>
            <a:ext cx="1333186" cy="1333186"/>
          </a:xfrm>
          <a:prstGeom prst="rect">
            <a:avLst/>
          </a:prstGeom>
          <a:solidFill>
            <a:schemeClr val="bg1"/>
          </a:solidFill>
          <a:ln>
            <a:noFill/>
          </a:ln>
        </p:spPr>
      </p:pic>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b="57048"/>
          <a:stretch/>
        </p:blipFill>
        <p:spPr>
          <a:xfrm>
            <a:off x="0" y="5724771"/>
            <a:ext cx="24379238" cy="5762928"/>
          </a:xfrm>
          <a:prstGeom prst="rect">
            <a:avLst/>
          </a:prstGeom>
        </p:spPr>
      </p:pic>
      <p:sp>
        <p:nvSpPr>
          <p:cNvPr id="19" name="Rectangle 18">
            <a:extLst>
              <a:ext uri="{FF2B5EF4-FFF2-40B4-BE49-F238E27FC236}">
                <a16:creationId xmlns:a16="http://schemas.microsoft.com/office/drawing/2014/main" id="{DAFE33D4-22B5-9840-A266-7D649293353D}"/>
              </a:ext>
            </a:extLst>
          </p:cNvPr>
          <p:cNvSpPr/>
          <p:nvPr/>
        </p:nvSpPr>
        <p:spPr>
          <a:xfrm>
            <a:off x="5332525" y="8700941"/>
            <a:ext cx="13761048" cy="113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99" dirty="0">
                <a:solidFill>
                  <a:sysClr val="windowText" lastClr="000000"/>
                </a:solidFill>
                <a:latin typeface="Montserrat" charset="0"/>
                <a:ea typeface="Montserrat" charset="0"/>
                <a:cs typeface="Montserrat" charset="0"/>
              </a:rPr>
              <a:t>Our products</a:t>
            </a:r>
          </a:p>
        </p:txBody>
      </p:sp>
      <p:sp>
        <p:nvSpPr>
          <p:cNvPr id="20" name="TextBox 19">
            <a:extLst>
              <a:ext uri="{FF2B5EF4-FFF2-40B4-BE49-F238E27FC236}">
                <a16:creationId xmlns:a16="http://schemas.microsoft.com/office/drawing/2014/main" id="{6A775352-3C61-43FF-AB39-2481721CBD1E}"/>
              </a:ext>
            </a:extLst>
          </p:cNvPr>
          <p:cNvSpPr txBox="1"/>
          <p:nvPr/>
        </p:nvSpPr>
        <p:spPr>
          <a:xfrm flipH="1">
            <a:off x="3201334" y="10132624"/>
            <a:ext cx="19121570" cy="1569660"/>
          </a:xfrm>
          <a:prstGeom prst="rect">
            <a:avLst/>
          </a:prstGeom>
          <a:solidFill>
            <a:schemeClr val="bg1"/>
          </a:solidFill>
        </p:spPr>
        <p:txBody>
          <a:bodyPr wrap="square" rtlCol="0">
            <a:spAutoFit/>
          </a:bodyPr>
          <a:lstStyle/>
          <a:p>
            <a:pPr algn="ctr"/>
            <a:r>
              <a:rPr lang="en-US" sz="2400" dirty="0" err="1">
                <a:solidFill>
                  <a:schemeClr val="bg1">
                    <a:lumMod val="65000"/>
                  </a:schemeClr>
                </a:solidFill>
                <a:latin typeface="Montserrat" charset="0"/>
                <a:ea typeface="Montserrat" charset="0"/>
                <a:cs typeface="Montserrat" charset="0"/>
              </a:rPr>
              <a:t>Mibrand</a:t>
            </a:r>
            <a:r>
              <a:rPr lang="en-US" sz="2400" dirty="0">
                <a:solidFill>
                  <a:schemeClr val="bg1">
                    <a:lumMod val="65000"/>
                  </a:schemeClr>
                </a:solidFill>
                <a:latin typeface="Montserrat" charset="0"/>
                <a:ea typeface="Montserrat" charset="0"/>
                <a:cs typeface="Montserrat" charset="0"/>
              </a:rPr>
              <a:t> Vietnam is the pioneer in research and development of products that supporting organization in Brand development, management  and measurement. Our products help businesses save more time and money compare to the traditional way.</a:t>
            </a:r>
          </a:p>
          <a:p>
            <a:pPr algn="ctr"/>
            <a:endParaRPr lang="en-US" sz="2400" dirty="0">
              <a:solidFill>
                <a:schemeClr val="bg1">
                  <a:lumMod val="65000"/>
                </a:schemeClr>
              </a:solidFill>
              <a:latin typeface="Montserrat" charset="0"/>
              <a:ea typeface="Montserrat" charset="0"/>
              <a:cs typeface="Montserrat" charset="0"/>
            </a:endParaRPr>
          </a:p>
        </p:txBody>
      </p:sp>
      <p:sp>
        <p:nvSpPr>
          <p:cNvPr id="3" name="Rectangle 2"/>
          <p:cNvSpPr/>
          <p:nvPr/>
        </p:nvSpPr>
        <p:spPr>
          <a:xfrm>
            <a:off x="975790" y="12086571"/>
            <a:ext cx="12188825" cy="1338828"/>
          </a:xfrm>
          <a:prstGeom prst="rect">
            <a:avLst/>
          </a:prstGeom>
        </p:spPr>
        <p:txBody>
          <a:bodyPr>
            <a:spAutoFit/>
          </a:bodyPr>
          <a:lstStyle/>
          <a:p>
            <a:pPr lvl="0"/>
            <a:r>
              <a:rPr lang="vi-VN" sz="2100" b="1">
                <a:solidFill>
                  <a:prstClr val="black"/>
                </a:solidFill>
                <a:latin typeface="Montserrat" charset="0"/>
                <a:ea typeface="Montserrat" charset="0"/>
                <a:cs typeface="Montserrat" charset="0"/>
              </a:rPr>
              <a:t>(Button) </a:t>
            </a:r>
          </a:p>
          <a:p>
            <a:pPr marL="457109" lvl="0" indent="-457109">
              <a:buFontTx/>
              <a:buAutoNum type="arabicPeriod"/>
            </a:pPr>
            <a:r>
              <a:rPr lang="en-US" sz="2000" b="1">
                <a:solidFill>
                  <a:prstClr val="black"/>
                </a:solidFill>
                <a:latin typeface="Montserrat" charset="0"/>
                <a:ea typeface="Montserrat" charset="0"/>
                <a:cs typeface="Montserrat" charset="0"/>
              </a:rPr>
              <a:t>Tư vấn &amp; Thực thi chiến lược Thương hiệu </a:t>
            </a:r>
            <a:r>
              <a:rPr lang="vi-VN" sz="2000">
                <a:solidFill>
                  <a:prstClr val="black"/>
                </a:solidFill>
                <a:latin typeface="Montserrat" charset="0"/>
                <a:ea typeface="Montserrat" charset="0"/>
                <a:cs typeface="Montserrat" charset="0"/>
              </a:rPr>
              <a:t>&gt; Link dẫn về 4.1</a:t>
            </a:r>
          </a:p>
          <a:p>
            <a:pPr marL="457109" lvl="0" indent="-457109">
              <a:buFontTx/>
              <a:buAutoNum type="arabicPeriod"/>
            </a:pPr>
            <a:r>
              <a:rPr lang="vi-VN" sz="2000" b="1" dirty="0">
                <a:solidFill>
                  <a:prstClr val="black"/>
                </a:solidFill>
                <a:latin typeface="Montserrat" charset="0"/>
                <a:ea typeface="Montserrat" charset="0"/>
                <a:cs typeface="Montserrat" charset="0"/>
              </a:rPr>
              <a:t>Tư vấn kế hoạch tiếp thị - truyền thông thương hiệu</a:t>
            </a:r>
            <a:r>
              <a:rPr lang="en-US" sz="2000" b="1" dirty="0">
                <a:solidFill>
                  <a:prstClr val="black"/>
                </a:solidFill>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Link dẫn về 4.1</a:t>
            </a:r>
          </a:p>
          <a:p>
            <a:pPr marL="457109" lvl="0" indent="-457109">
              <a:buFontTx/>
              <a:buAutoNum type="arabicPeriod"/>
            </a:pPr>
            <a:r>
              <a:rPr lang="en-US" sz="2000" b="1">
                <a:solidFill>
                  <a:srgbClr val="000000"/>
                </a:solidFill>
                <a:latin typeface="Montserrat" charset="0"/>
                <a:ea typeface="Montserrat" charset="0"/>
                <a:cs typeface="Montserrat" charset="0"/>
              </a:rPr>
              <a:t>Nghiên cứu thị trường &amp; Đo lường thương hiệu</a:t>
            </a:r>
            <a:r>
              <a:rPr lang="en-US" sz="2000">
                <a:solidFill>
                  <a:srgbClr val="000000"/>
                </a:solidFill>
                <a:latin typeface="Montserrat" charset="0"/>
                <a:ea typeface="Montserrat" charset="0"/>
                <a:cs typeface="Montserrat" charset="0"/>
              </a:rPr>
              <a:t> &gt; </a:t>
            </a:r>
            <a:r>
              <a:rPr lang="vi-VN" sz="2000">
                <a:solidFill>
                  <a:srgbClr val="000000"/>
                </a:solidFill>
                <a:latin typeface="Montserrat" charset="0"/>
                <a:ea typeface="Montserrat" charset="0"/>
                <a:cs typeface="Montserrat" charset="0"/>
              </a:rPr>
              <a:t>Link dẫn về 4.1</a:t>
            </a:r>
          </a:p>
        </p:txBody>
      </p:sp>
    </p:spTree>
    <p:extLst>
      <p:ext uri="{BB962C8B-B14F-4D97-AF65-F5344CB8AC3E}">
        <p14:creationId xmlns:p14="http://schemas.microsoft.com/office/powerpoint/2010/main" val="522319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2">
            <a:extLst>
              <a:ext uri="{28A0092B-C50C-407E-A947-70E740481C1C}">
                <a14:useLocalDpi xmlns:a14="http://schemas.microsoft.com/office/drawing/2010/main" val="0"/>
              </a:ext>
            </a:extLst>
          </a:blip>
          <a:srcRect b="845"/>
          <a:stretch/>
        </p:blipFill>
        <p:spPr>
          <a:xfrm>
            <a:off x="0" y="318975"/>
            <a:ext cx="24379238" cy="13035517"/>
          </a:xfrm>
          <a:prstGeom prst="rect">
            <a:avLst/>
          </a:prstGeom>
        </p:spPr>
      </p:pic>
      <p:sp>
        <p:nvSpPr>
          <p:cNvPr id="37" name="TextBox 36">
            <a:extLst>
              <a:ext uri="{FF2B5EF4-FFF2-40B4-BE49-F238E27FC236}">
                <a16:creationId xmlns:a16="http://schemas.microsoft.com/office/drawing/2014/main" id="{784B6D1F-880A-FF4B-821C-23D7DAA8EF7C}"/>
              </a:ext>
            </a:extLst>
          </p:cNvPr>
          <p:cNvSpPr txBox="1"/>
          <p:nvPr/>
        </p:nvSpPr>
        <p:spPr>
          <a:xfrm>
            <a:off x="13627818" y="2514146"/>
            <a:ext cx="9537702" cy="3785652"/>
          </a:xfrm>
          <a:prstGeom prst="rect">
            <a:avLst/>
          </a:prstGeom>
          <a:solidFill>
            <a:srgbClr val="FBFBFB"/>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6000" b="1" dirty="0">
                <a:solidFill>
                  <a:schemeClr val="tx1"/>
                </a:solidFill>
                <a:latin typeface="Montserrat" charset="0"/>
                <a:ea typeface="Montserrat" charset="0"/>
                <a:cs typeface="Montserrat" charset="0"/>
              </a:rPr>
              <a:t>BRAND BEAT SCORE</a:t>
            </a:r>
          </a:p>
          <a:p>
            <a:pPr>
              <a:defRPr/>
            </a:pPr>
            <a:r>
              <a:rPr lang="vi-VN" sz="6000" b="1" dirty="0">
                <a:solidFill>
                  <a:schemeClr val="tx1"/>
                </a:solidFill>
                <a:latin typeface="Montserrat" charset="0"/>
                <a:ea typeface="Montserrat" charset="0"/>
                <a:cs typeface="Montserrat" charset="0"/>
              </a:rPr>
              <a:t>Brand Communication Effectiveness Evaluation Tool </a:t>
            </a:r>
          </a:p>
        </p:txBody>
      </p:sp>
      <p:sp>
        <p:nvSpPr>
          <p:cNvPr id="38" name="Rectangle 37"/>
          <p:cNvSpPr/>
          <p:nvPr/>
        </p:nvSpPr>
        <p:spPr>
          <a:xfrm>
            <a:off x="13627818" y="6564374"/>
            <a:ext cx="9537702" cy="2348592"/>
          </a:xfrm>
          <a:prstGeom prst="rect">
            <a:avLst/>
          </a:prstGeom>
          <a:solidFill>
            <a:srgbClr val="FBFBFB"/>
          </a:solidFill>
        </p:spPr>
        <p:txBody>
          <a:bodyPr wrap="square">
            <a:spAutoFit/>
          </a:bodyPr>
          <a:lstStyle/>
          <a:p>
            <a:pPr algn="just">
              <a:lnSpc>
                <a:spcPct val="150000"/>
              </a:lnSpc>
            </a:pPr>
            <a:r>
              <a:rPr lang="en-US" sz="2000" dirty="0">
                <a:solidFill>
                  <a:schemeClr val="tx1">
                    <a:lumMod val="65000"/>
                    <a:lumOff val="35000"/>
                  </a:schemeClr>
                </a:solidFill>
                <a:latin typeface="Montserrat" charset="0"/>
                <a:ea typeface="Montserrat" charset="0"/>
                <a:cs typeface="Montserrat" charset="0"/>
              </a:rPr>
              <a:t>Brand Beat Score was developed based on knowledge gathered from marketing and communication  experts - not only to help evaluate the effectiveness of brand communication quickly, but also help businesses understand customers to orient the improvement of communication activities and gradually optimize the brand value in the future.</a:t>
            </a:r>
          </a:p>
        </p:txBody>
      </p:sp>
      <p:sp>
        <p:nvSpPr>
          <p:cNvPr id="39" name="Rectangle 38">
            <a:extLst>
              <a:ext uri="{FF2B5EF4-FFF2-40B4-BE49-F238E27FC236}">
                <a16:creationId xmlns:a16="http://schemas.microsoft.com/office/drawing/2014/main" id="{B3F12D54-FB9F-4088-953E-5F56808D03B0}"/>
              </a:ext>
            </a:extLst>
          </p:cNvPr>
          <p:cNvSpPr/>
          <p:nvPr/>
        </p:nvSpPr>
        <p:spPr>
          <a:xfrm>
            <a:off x="13627818" y="9229607"/>
            <a:ext cx="3841420" cy="1200329"/>
          </a:xfrm>
          <a:prstGeom prst="rect">
            <a:avLst/>
          </a:prstGeom>
          <a:solidFill>
            <a:srgbClr val="184274"/>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DOWNLOAD BRAND BEAT SCORE SALEKITS</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4658" r="3478"/>
          <a:stretch/>
        </p:blipFill>
        <p:spPr>
          <a:xfrm>
            <a:off x="0" y="318974"/>
            <a:ext cx="12163648" cy="13035517"/>
          </a:xfrm>
          <a:prstGeom prst="rect">
            <a:avLst/>
          </a:prstGeom>
        </p:spPr>
      </p:pic>
    </p:spTree>
    <p:extLst>
      <p:ext uri="{BB962C8B-B14F-4D97-AF65-F5344CB8AC3E}">
        <p14:creationId xmlns:p14="http://schemas.microsoft.com/office/powerpoint/2010/main" val="239497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068" b="845"/>
          <a:stretch/>
        </p:blipFill>
        <p:spPr>
          <a:xfrm>
            <a:off x="0" y="297710"/>
            <a:ext cx="12173061" cy="13035517"/>
          </a:xfrm>
          <a:prstGeom prst="rect">
            <a:avLst/>
          </a:prstGeom>
        </p:spPr>
      </p:pic>
      <p:sp>
        <p:nvSpPr>
          <p:cNvPr id="3" name="TextBox 2">
            <a:extLst>
              <a:ext uri="{FF2B5EF4-FFF2-40B4-BE49-F238E27FC236}">
                <a16:creationId xmlns:a16="http://schemas.microsoft.com/office/drawing/2014/main" id="{784B6D1F-880A-FF4B-821C-23D7DAA8EF7C}"/>
              </a:ext>
            </a:extLst>
          </p:cNvPr>
          <p:cNvSpPr txBox="1"/>
          <p:nvPr/>
        </p:nvSpPr>
        <p:spPr>
          <a:xfrm>
            <a:off x="1264978" y="4135180"/>
            <a:ext cx="10293976" cy="2862322"/>
          </a:xfrm>
          <a:prstGeom prst="rect">
            <a:avLst/>
          </a:prstGeom>
          <a:solidFill>
            <a:srgbClr val="FBFBFB"/>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6000" b="1" dirty="0">
                <a:solidFill>
                  <a:schemeClr val="tx1"/>
                </a:solidFill>
                <a:latin typeface="Montserrat" charset="0"/>
                <a:ea typeface="Montserrat" charset="0"/>
                <a:cs typeface="Montserrat" charset="0"/>
              </a:rPr>
              <a:t>BRANDING 4.0 </a:t>
            </a:r>
          </a:p>
          <a:p>
            <a:pPr>
              <a:defRPr/>
            </a:pPr>
            <a:r>
              <a:rPr lang="vi-VN" sz="6000" dirty="0">
                <a:solidFill>
                  <a:schemeClr val="tx1"/>
                </a:solidFill>
                <a:latin typeface="Montserrat" charset="0"/>
                <a:ea typeface="Montserrat" charset="0"/>
                <a:cs typeface="Montserrat" charset="0"/>
              </a:rPr>
              <a:t>Brand positioning and Development Tool </a:t>
            </a:r>
          </a:p>
        </p:txBody>
      </p:sp>
      <p:sp>
        <p:nvSpPr>
          <p:cNvPr id="4" name="Rectangle 3"/>
          <p:cNvSpPr/>
          <p:nvPr/>
        </p:nvSpPr>
        <p:spPr>
          <a:xfrm>
            <a:off x="1264978" y="6818657"/>
            <a:ext cx="10802679" cy="2066400"/>
          </a:xfrm>
          <a:prstGeom prst="rect">
            <a:avLst/>
          </a:prstGeom>
          <a:solidFill>
            <a:srgbClr val="FBFBFB"/>
          </a:solidFill>
        </p:spPr>
        <p:txBody>
          <a:bodyPr wrap="square">
            <a:spAutoFit/>
          </a:bodyPr>
          <a:lstStyle/>
          <a:p>
            <a:pPr algn="just">
              <a:lnSpc>
                <a:spcPct val="150000"/>
              </a:lnSpc>
            </a:pPr>
            <a:r>
              <a:rPr lang="en-US" sz="2200" dirty="0">
                <a:solidFill>
                  <a:schemeClr val="tx1">
                    <a:lumMod val="65000"/>
                    <a:lumOff val="35000"/>
                  </a:schemeClr>
                </a:solidFill>
                <a:latin typeface="Montserrat" charset="0"/>
                <a:ea typeface="Montserrat" charset="0"/>
                <a:cs typeface="Montserrat" charset="0"/>
              </a:rPr>
              <a:t>The Branding 4.0 Toolkit was developed by </a:t>
            </a:r>
            <a:r>
              <a:rPr lang="en-US" sz="2200" dirty="0" err="1">
                <a:solidFill>
                  <a:schemeClr val="tx1">
                    <a:lumMod val="65000"/>
                    <a:lumOff val="35000"/>
                  </a:schemeClr>
                </a:solidFill>
                <a:latin typeface="Montserrat" charset="0"/>
                <a:ea typeface="Montserrat" charset="0"/>
                <a:cs typeface="Montserrat" charset="0"/>
              </a:rPr>
              <a:t>Mibrand</a:t>
            </a:r>
            <a:r>
              <a:rPr lang="en-US" sz="2200" dirty="0">
                <a:solidFill>
                  <a:schemeClr val="tx1">
                    <a:lumMod val="65000"/>
                    <a:lumOff val="35000"/>
                  </a:schemeClr>
                </a:solidFill>
                <a:latin typeface="Montserrat" charset="0"/>
                <a:ea typeface="Montserrat" charset="0"/>
                <a:cs typeface="Montserrat" charset="0"/>
              </a:rPr>
              <a:t> Vietnam with the aim to empower the Brand strategic planning into the hands of enterprises under the guidance of the consultants. Branding 4.0 Toolkit leads the way in brand-oriented business development. </a:t>
            </a:r>
          </a:p>
        </p:txBody>
      </p:sp>
      <p:sp>
        <p:nvSpPr>
          <p:cNvPr id="5" name="Rectangle 4">
            <a:extLst>
              <a:ext uri="{FF2B5EF4-FFF2-40B4-BE49-F238E27FC236}">
                <a16:creationId xmlns:a16="http://schemas.microsoft.com/office/drawing/2014/main" id="{B3F12D54-FB9F-4088-953E-5F56808D03B0}"/>
              </a:ext>
            </a:extLst>
          </p:cNvPr>
          <p:cNvSpPr/>
          <p:nvPr/>
        </p:nvSpPr>
        <p:spPr>
          <a:xfrm>
            <a:off x="1421642" y="9260268"/>
            <a:ext cx="3841420" cy="1200329"/>
          </a:xfrm>
          <a:prstGeom prst="rect">
            <a:avLst/>
          </a:prstGeom>
          <a:solidFill>
            <a:srgbClr val="C00000"/>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DOWNLOAD BRANDING 4.0 SALEKITS</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7562"/>
          <a:stretch/>
        </p:blipFill>
        <p:spPr>
          <a:xfrm>
            <a:off x="12067657" y="297710"/>
            <a:ext cx="12290943" cy="13035517"/>
          </a:xfrm>
          <a:prstGeom prst="rect">
            <a:avLst/>
          </a:prstGeom>
        </p:spPr>
      </p:pic>
    </p:spTree>
    <p:extLst>
      <p:ext uri="{BB962C8B-B14F-4D97-AF65-F5344CB8AC3E}">
        <p14:creationId xmlns:p14="http://schemas.microsoft.com/office/powerpoint/2010/main" val="1565666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C92F453-C4BE-4E0C-82EC-099C79427AA6}"/>
              </a:ext>
            </a:extLst>
          </p:cNvPr>
          <p:cNvSpPr/>
          <p:nvPr/>
        </p:nvSpPr>
        <p:spPr>
          <a:xfrm>
            <a:off x="8085785" y="2991531"/>
            <a:ext cx="3903633" cy="1199880"/>
          </a:xfrm>
          <a:prstGeom prst="rect">
            <a:avLst/>
          </a:prstGeom>
        </p:spPr>
        <p:txBody>
          <a:bodyPr wrap="none">
            <a:spAutoFit/>
          </a:bodyPr>
          <a:lstStyle/>
          <a:p>
            <a:pPr algn="ctr" defTabSz="1206275"/>
            <a:r>
              <a:rPr lang="en-US" sz="7197" b="1">
                <a:solidFill>
                  <a:schemeClr val="bg1"/>
                </a:solidFill>
                <a:latin typeface="Lato Light"/>
                <a:cs typeface="Arial" panose="020B0604020202020204" pitchFamily="34" charset="0"/>
              </a:rPr>
              <a:t>HD Bank</a:t>
            </a:r>
          </a:p>
        </p:txBody>
      </p:sp>
      <p:sp>
        <p:nvSpPr>
          <p:cNvPr id="34" name="TextBox 33">
            <a:extLst>
              <a:ext uri="{FF2B5EF4-FFF2-40B4-BE49-F238E27FC236}">
                <a16:creationId xmlns:a16="http://schemas.microsoft.com/office/drawing/2014/main" id="{DF15EDDF-3D63-46E0-8F86-01FBF8D27A13}"/>
              </a:ext>
            </a:extLst>
          </p:cNvPr>
          <p:cNvSpPr txBox="1"/>
          <p:nvPr/>
        </p:nvSpPr>
        <p:spPr>
          <a:xfrm>
            <a:off x="7612388" y="3639857"/>
            <a:ext cx="4910979" cy="769441"/>
          </a:xfrm>
          <a:prstGeom prst="rect">
            <a:avLst/>
          </a:prstGeom>
          <a:noFill/>
        </p:spPr>
        <p:txBody>
          <a:bodyPr wrap="square" rtlCol="0">
            <a:spAutoFit/>
          </a:bodyPr>
          <a:lstStyle/>
          <a:p>
            <a:pPr algn="ctr" defTabSz="1206275"/>
            <a:r>
              <a:rPr lang="en-US" sz="2200">
                <a:solidFill>
                  <a:schemeClr val="bg1"/>
                </a:solidFill>
                <a:latin typeface="Lato Light"/>
                <a:cs typeface="Arial" panose="020B0604020202020204" pitchFamily="34" charset="0"/>
              </a:rPr>
              <a:t>Chiến l</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ợc định vị &amp; phát triển th</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ơng hiệu HD Bank</a:t>
            </a:r>
          </a:p>
        </p:txBody>
      </p:sp>
      <p:sp>
        <p:nvSpPr>
          <p:cNvPr id="35" name="TextBox 34">
            <a:extLst>
              <a:ext uri="{FF2B5EF4-FFF2-40B4-BE49-F238E27FC236}">
                <a16:creationId xmlns:a16="http://schemas.microsoft.com/office/drawing/2014/main" id="{8824A3F6-9B88-4F2C-AEB9-F07DB8B0260B}"/>
              </a:ext>
            </a:extLst>
          </p:cNvPr>
          <p:cNvSpPr txBox="1"/>
          <p:nvPr/>
        </p:nvSpPr>
        <p:spPr>
          <a:xfrm>
            <a:off x="8092117" y="7768566"/>
            <a:ext cx="3898804" cy="830997"/>
          </a:xfrm>
          <a:prstGeom prst="rect">
            <a:avLst/>
          </a:prstGeom>
          <a:noFill/>
        </p:spPr>
        <p:txBody>
          <a:bodyPr wrap="square" rtlCol="0">
            <a:spAutoFit/>
          </a:bodyPr>
          <a:lstStyle/>
          <a:p>
            <a:pPr algn="ctr"/>
            <a:r>
              <a:rPr lang="en-US" sz="2400">
                <a:solidFill>
                  <a:schemeClr val="bg1"/>
                </a:solidFill>
                <a:latin typeface="Lato Light"/>
              </a:rPr>
              <a:t>Brand Positioning &amp; Development Stategy</a:t>
            </a:r>
          </a:p>
        </p:txBody>
      </p:sp>
      <p:pic>
        <p:nvPicPr>
          <p:cNvPr id="3" name="Picture 2">
            <a:extLst>
              <a:ext uri="{FF2B5EF4-FFF2-40B4-BE49-F238E27FC236}">
                <a16:creationId xmlns:a16="http://schemas.microsoft.com/office/drawing/2014/main" id="{25E854D9-6835-0649-BEB8-35CE8AEEADD2}"/>
              </a:ext>
            </a:extLst>
          </p:cNvPr>
          <p:cNvPicPr>
            <a:picLocks noChangeAspect="1"/>
          </p:cNvPicPr>
          <p:nvPr/>
        </p:nvPicPr>
        <p:blipFill rotWithShape="1">
          <a:blip r:embed="rId3">
            <a:extLst>
              <a:ext uri="{28A0092B-C50C-407E-A947-70E740481C1C}">
                <a14:useLocalDpi xmlns:a14="http://schemas.microsoft.com/office/drawing/2010/main" val="0"/>
              </a:ext>
            </a:extLst>
          </a:blip>
          <a:srcRect l="49000"/>
          <a:stretch/>
        </p:blipFill>
        <p:spPr>
          <a:xfrm>
            <a:off x="11945827" y="1339"/>
            <a:ext cx="12433411" cy="13028511"/>
          </a:xfrm>
          <a:prstGeom prst="rect">
            <a:avLst/>
          </a:prstGeom>
        </p:spPr>
      </p:pic>
      <p:sp>
        <p:nvSpPr>
          <p:cNvPr id="19" name="Rectangle 18">
            <a:extLst>
              <a:ext uri="{FF2B5EF4-FFF2-40B4-BE49-F238E27FC236}">
                <a16:creationId xmlns:a16="http://schemas.microsoft.com/office/drawing/2014/main" id="{1C80E2DA-B734-2F44-90D3-021D3034A16D}"/>
              </a:ext>
            </a:extLst>
          </p:cNvPr>
          <p:cNvSpPr/>
          <p:nvPr/>
        </p:nvSpPr>
        <p:spPr>
          <a:xfrm>
            <a:off x="5683015" y="4819218"/>
            <a:ext cx="4696305" cy="742403"/>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r>
              <a:rPr lang="en-US" sz="2200">
                <a:solidFill>
                  <a:schemeClr val="accent3"/>
                </a:solidFill>
              </a:rPr>
              <a:t>Company Name</a:t>
            </a:r>
          </a:p>
        </p:txBody>
      </p:sp>
      <p:sp>
        <p:nvSpPr>
          <p:cNvPr id="9" name="Rectangle 8">
            <a:extLst>
              <a:ext uri="{FF2B5EF4-FFF2-40B4-BE49-F238E27FC236}">
                <a16:creationId xmlns:a16="http://schemas.microsoft.com/office/drawing/2014/main" id="{B3F12D54-FB9F-4088-953E-5F56808D03B0}"/>
              </a:ext>
            </a:extLst>
          </p:cNvPr>
          <p:cNvSpPr/>
          <p:nvPr/>
        </p:nvSpPr>
        <p:spPr>
          <a:xfrm>
            <a:off x="12426114" y="9553125"/>
            <a:ext cx="3597431" cy="923330"/>
          </a:xfrm>
          <a:prstGeom prst="rect">
            <a:avLst/>
          </a:prstGeom>
          <a:solidFill>
            <a:srgbClr val="2F3747"/>
          </a:solidFill>
        </p:spPr>
        <p:txBody>
          <a:bodyPr wrap="square">
            <a:spAutoFit/>
          </a:bodyPr>
          <a:lstStyle/>
          <a:p>
            <a:pPr algn="ctr"/>
            <a:endParaRPr lang="en-US" sz="1800" dirty="0">
              <a:solidFill>
                <a:schemeClr val="bg1"/>
              </a:solidFill>
              <a:latin typeface="Lato Light"/>
            </a:endParaRPr>
          </a:p>
          <a:p>
            <a:pPr algn="ctr"/>
            <a:r>
              <a:rPr lang="vi-VN" sz="1800" dirty="0">
                <a:solidFill>
                  <a:schemeClr val="bg1"/>
                </a:solidFill>
                <a:latin typeface="Montserrat" charset="0"/>
                <a:ea typeface="Montserrat" charset="0"/>
                <a:cs typeface="Montserrat" charset="0"/>
              </a:rPr>
              <a:t>Send message</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Lato Light"/>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3737" r="30127"/>
          <a:stretch/>
        </p:blipFill>
        <p:spPr>
          <a:xfrm>
            <a:off x="975170" y="-2238"/>
            <a:ext cx="10970657" cy="13028511"/>
          </a:xfrm>
          <a:prstGeom prst="rect">
            <a:avLst/>
          </a:prstGeom>
        </p:spPr>
      </p:pic>
      <p:sp>
        <p:nvSpPr>
          <p:cNvPr id="8" name="Rectangle 7"/>
          <p:cNvSpPr/>
          <p:nvPr/>
        </p:nvSpPr>
        <p:spPr>
          <a:xfrm>
            <a:off x="975170" y="13122656"/>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GỬI YÊU CẦU </a:t>
            </a:r>
            <a:r>
              <a:rPr lang="vi-VN" sz="2100">
                <a:solidFill>
                  <a:prstClr val="black"/>
                </a:solidFill>
                <a:latin typeface="Montserrat" charset="0"/>
                <a:ea typeface="Montserrat" charset="0"/>
                <a:cs typeface="Montserrat" charset="0"/>
              </a:rPr>
              <a:t>&gt; Gửi vào Email: contac</a:t>
            </a:r>
            <a:r>
              <a:rPr lang="en-US" sz="2100">
                <a:solidFill>
                  <a:prstClr val="black"/>
                </a:solidFill>
                <a:latin typeface="Montserrat" charset="0"/>
                <a:ea typeface="Montserrat" charset="0"/>
                <a:cs typeface="Montserrat" charset="0"/>
              </a:rPr>
              <a:t>t</a:t>
            </a:r>
            <a:r>
              <a:rPr lang="vi-VN" sz="2100">
                <a:solidFill>
                  <a:prstClr val="black"/>
                </a:solidFill>
                <a:latin typeface="Montserrat" charset="0"/>
                <a:ea typeface="Montserrat" charset="0"/>
                <a:cs typeface="Montserrat" charset="0"/>
              </a:rPr>
              <a:t>us@mibrand.vn </a:t>
            </a:r>
            <a:endParaRPr lang="en-US" sz="2100">
              <a:solidFill>
                <a:prstClr val="black"/>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FCBA7045-3887-6F47-95EC-77CE877E4B82}"/>
              </a:ext>
            </a:extLst>
          </p:cNvPr>
          <p:cNvSpPr txBox="1"/>
          <p:nvPr/>
        </p:nvSpPr>
        <p:spPr>
          <a:xfrm>
            <a:off x="12425799" y="590909"/>
            <a:ext cx="11473467"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5599" dirty="0">
                <a:latin typeface="Montserrat" charset="0"/>
                <a:ea typeface="Montserrat" charset="0"/>
                <a:cs typeface="Montserrat" charset="0"/>
              </a:rPr>
              <a:t>Request a consultation</a:t>
            </a:r>
          </a:p>
        </p:txBody>
      </p:sp>
      <p:sp>
        <p:nvSpPr>
          <p:cNvPr id="12" name="TextBox 11">
            <a:extLst>
              <a:ext uri="{FF2B5EF4-FFF2-40B4-BE49-F238E27FC236}">
                <a16:creationId xmlns:a16="http://schemas.microsoft.com/office/drawing/2014/main" id="{CFFD0DE8-94F5-5049-9B12-1CDF1F9EF703}"/>
              </a:ext>
            </a:extLst>
          </p:cNvPr>
          <p:cNvSpPr txBox="1"/>
          <p:nvPr/>
        </p:nvSpPr>
        <p:spPr>
          <a:xfrm>
            <a:off x="12425802" y="1813742"/>
            <a:ext cx="11473465"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Mibrand Vietnam will contact you as soon as possible</a:t>
            </a:r>
          </a:p>
        </p:txBody>
      </p:sp>
      <p:sp>
        <p:nvSpPr>
          <p:cNvPr id="13" name="TextBox 12">
            <a:extLst>
              <a:ext uri="{FF2B5EF4-FFF2-40B4-BE49-F238E27FC236}">
                <a16:creationId xmlns:a16="http://schemas.microsoft.com/office/drawing/2014/main" id="{CFFD0DE8-94F5-5049-9B12-1CDF1F9EF703}"/>
              </a:ext>
            </a:extLst>
          </p:cNvPr>
          <p:cNvSpPr txBox="1"/>
          <p:nvPr/>
        </p:nvSpPr>
        <p:spPr>
          <a:xfrm>
            <a:off x="12523367"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Name:</a:t>
            </a:r>
          </a:p>
        </p:txBody>
      </p:sp>
      <p:sp>
        <p:nvSpPr>
          <p:cNvPr id="14" name="TextBox 13">
            <a:extLst>
              <a:ext uri="{FF2B5EF4-FFF2-40B4-BE49-F238E27FC236}">
                <a16:creationId xmlns:a16="http://schemas.microsoft.com/office/drawing/2014/main" id="{CFFD0DE8-94F5-5049-9B12-1CDF1F9EF703}"/>
              </a:ext>
            </a:extLst>
          </p:cNvPr>
          <p:cNvSpPr txBox="1"/>
          <p:nvPr/>
        </p:nvSpPr>
        <p:spPr>
          <a:xfrm>
            <a:off x="17744233"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Email:</a:t>
            </a:r>
          </a:p>
        </p:txBody>
      </p:sp>
      <p:sp>
        <p:nvSpPr>
          <p:cNvPr id="15" name="TextBox 14">
            <a:extLst>
              <a:ext uri="{FF2B5EF4-FFF2-40B4-BE49-F238E27FC236}">
                <a16:creationId xmlns:a16="http://schemas.microsoft.com/office/drawing/2014/main" id="{CFFD0DE8-94F5-5049-9B12-1CDF1F9EF703}"/>
              </a:ext>
            </a:extLst>
          </p:cNvPr>
          <p:cNvSpPr txBox="1"/>
          <p:nvPr/>
        </p:nvSpPr>
        <p:spPr>
          <a:xfrm>
            <a:off x="12520304"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Tel:</a:t>
            </a:r>
          </a:p>
        </p:txBody>
      </p:sp>
      <p:sp>
        <p:nvSpPr>
          <p:cNvPr id="16" name="TextBox 15">
            <a:extLst>
              <a:ext uri="{FF2B5EF4-FFF2-40B4-BE49-F238E27FC236}">
                <a16:creationId xmlns:a16="http://schemas.microsoft.com/office/drawing/2014/main" id="{CFFD0DE8-94F5-5049-9B12-1CDF1F9EF703}"/>
              </a:ext>
            </a:extLst>
          </p:cNvPr>
          <p:cNvSpPr txBox="1"/>
          <p:nvPr/>
        </p:nvSpPr>
        <p:spPr>
          <a:xfrm>
            <a:off x="17744231"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Company name:</a:t>
            </a:r>
          </a:p>
        </p:txBody>
      </p:sp>
      <p:sp>
        <p:nvSpPr>
          <p:cNvPr id="17" name="TextBox 16">
            <a:extLst>
              <a:ext uri="{FF2B5EF4-FFF2-40B4-BE49-F238E27FC236}">
                <a16:creationId xmlns:a16="http://schemas.microsoft.com/office/drawing/2014/main" id="{CFFD0DE8-94F5-5049-9B12-1CDF1F9EF703}"/>
              </a:ext>
            </a:extLst>
          </p:cNvPr>
          <p:cNvSpPr txBox="1"/>
          <p:nvPr/>
        </p:nvSpPr>
        <p:spPr>
          <a:xfrm>
            <a:off x="12520302" y="6304269"/>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Message:</a:t>
            </a:r>
          </a:p>
        </p:txBody>
      </p:sp>
    </p:spTree>
    <p:extLst>
      <p:ext uri="{BB962C8B-B14F-4D97-AF65-F5344CB8AC3E}">
        <p14:creationId xmlns:p14="http://schemas.microsoft.com/office/powerpoint/2010/main" val="1754041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087050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7774938" y="3290931"/>
            <a:ext cx="10055861" cy="5631350"/>
          </a:xfrm>
          <a:prstGeom prst="rect">
            <a:avLst/>
          </a:prstGeom>
          <a:noFill/>
        </p:spPr>
        <p:txBody>
          <a:bodyPr wrap="square" rtlCol="0">
            <a:spAutoFit/>
          </a:bodyPr>
          <a:lstStyle/>
          <a:p>
            <a:pPr algn="ctr"/>
            <a:r>
              <a:rPr lang="vi-VN" sz="11998" b="1" dirty="0">
                <a:latin typeface="Montserrat" charset="0"/>
                <a:ea typeface="Montserrat" charset="0"/>
                <a:cs typeface="Montserrat" charset="0"/>
              </a:rPr>
              <a:t>4.1 Brand consulting service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88953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69B13-70BB-A44F-BC79-404F8E20E5AA}"/>
              </a:ext>
            </a:extLst>
          </p:cNvPr>
          <p:cNvPicPr>
            <a:picLocks noChangeAspect="1"/>
          </p:cNvPicPr>
          <p:nvPr/>
        </p:nvPicPr>
        <p:blipFill rotWithShape="1">
          <a:blip r:embed="rId3">
            <a:extLst>
              <a:ext uri="{28A0092B-C50C-407E-A947-70E740481C1C}">
                <a14:useLocalDpi xmlns:a14="http://schemas.microsoft.com/office/drawing/2010/main" val="0"/>
              </a:ext>
            </a:extLst>
          </a:blip>
          <a:srcRect t="4215"/>
          <a:stretch/>
        </p:blipFill>
        <p:spPr>
          <a:xfrm>
            <a:off x="0" y="1339"/>
            <a:ext cx="24379238" cy="12828830"/>
          </a:xfrm>
          <a:prstGeom prst="rect">
            <a:avLst/>
          </a:prstGeom>
        </p:spPr>
      </p:pic>
      <p:sp>
        <p:nvSpPr>
          <p:cNvPr id="10" name="TextBox 9">
            <a:extLst>
              <a:ext uri="{FF2B5EF4-FFF2-40B4-BE49-F238E27FC236}">
                <a16:creationId xmlns:a16="http://schemas.microsoft.com/office/drawing/2014/main" id="{86FCCEF8-D94C-914D-A44F-57CAF945EA20}"/>
              </a:ext>
            </a:extLst>
          </p:cNvPr>
          <p:cNvSpPr txBox="1"/>
          <p:nvPr/>
        </p:nvSpPr>
        <p:spPr>
          <a:xfrm>
            <a:off x="16055550" y="8232205"/>
            <a:ext cx="202969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sz="4799" b="1" dirty="0">
                <a:latin typeface="Montserrat" charset="0"/>
                <a:ea typeface="Montserrat" charset="0"/>
                <a:cs typeface="Montserrat" charset="0"/>
              </a:rPr>
              <a:t>100+</a:t>
            </a:r>
          </a:p>
        </p:txBody>
      </p:sp>
      <p:sp>
        <p:nvSpPr>
          <p:cNvPr id="12" name="TextBox 11">
            <a:extLst>
              <a:ext uri="{FF2B5EF4-FFF2-40B4-BE49-F238E27FC236}">
                <a16:creationId xmlns:a16="http://schemas.microsoft.com/office/drawing/2014/main" id="{EDD2924A-20C5-6A49-8C69-77B6C66FE1C2}"/>
              </a:ext>
            </a:extLst>
          </p:cNvPr>
          <p:cNvSpPr txBox="1"/>
          <p:nvPr/>
        </p:nvSpPr>
        <p:spPr>
          <a:xfrm>
            <a:off x="13040716" y="8186066"/>
            <a:ext cx="252400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200+</a:t>
            </a:r>
          </a:p>
        </p:txBody>
      </p:sp>
      <p:sp>
        <p:nvSpPr>
          <p:cNvPr id="13" name="TextBox 12">
            <a:extLst>
              <a:ext uri="{FF2B5EF4-FFF2-40B4-BE49-F238E27FC236}">
                <a16:creationId xmlns:a16="http://schemas.microsoft.com/office/drawing/2014/main" id="{5FA00128-CA9D-5147-9AC9-20EDBE1F3E52}"/>
              </a:ext>
            </a:extLst>
          </p:cNvPr>
          <p:cNvSpPr txBox="1"/>
          <p:nvPr/>
        </p:nvSpPr>
        <p:spPr>
          <a:xfrm>
            <a:off x="13040716" y="9225566"/>
            <a:ext cx="2403351"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Consulting Workshops</a:t>
            </a:r>
          </a:p>
          <a:p>
            <a:pPr algn="ctr"/>
            <a:endParaRPr lang="en-US" sz="1800" dirty="0">
              <a:latin typeface="Montserrat" pitchFamily="2" charset="77"/>
              <a:ea typeface="Montserrat" charset="0"/>
              <a:cs typeface="Montserrat" charset="0"/>
            </a:endParaRPr>
          </a:p>
        </p:txBody>
      </p:sp>
      <p:sp>
        <p:nvSpPr>
          <p:cNvPr id="14" name="TextBox 13">
            <a:extLst>
              <a:ext uri="{FF2B5EF4-FFF2-40B4-BE49-F238E27FC236}">
                <a16:creationId xmlns:a16="http://schemas.microsoft.com/office/drawing/2014/main" id="{64B2E9AD-AF76-4D48-A1DE-1E53DFF5AFFB}"/>
              </a:ext>
            </a:extLst>
          </p:cNvPr>
          <p:cNvSpPr txBox="1"/>
          <p:nvPr/>
        </p:nvSpPr>
        <p:spPr>
          <a:xfrm>
            <a:off x="18582040" y="8238114"/>
            <a:ext cx="2069836"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a:t>
            </a:r>
          </a:p>
        </p:txBody>
      </p:sp>
      <p:sp>
        <p:nvSpPr>
          <p:cNvPr id="15" name="TextBox 14">
            <a:extLst>
              <a:ext uri="{FF2B5EF4-FFF2-40B4-BE49-F238E27FC236}">
                <a16:creationId xmlns:a16="http://schemas.microsoft.com/office/drawing/2014/main" id="{64C5A234-D952-954B-B3EE-EFC2EA575535}"/>
              </a:ext>
            </a:extLst>
          </p:cNvPr>
          <p:cNvSpPr txBox="1"/>
          <p:nvPr/>
        </p:nvSpPr>
        <p:spPr>
          <a:xfrm>
            <a:off x="18442848" y="9244011"/>
            <a:ext cx="2262289"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Industries &amp; Categories</a:t>
            </a:r>
          </a:p>
          <a:p>
            <a:pPr algn="ctr"/>
            <a:endParaRPr lang="en-US" sz="1800" dirty="0">
              <a:latin typeface="Montserrat" pitchFamily="2" charset="77"/>
              <a:ea typeface="Montserrat" charset="0"/>
              <a:cs typeface="Montserrat" charset="0"/>
            </a:endParaRPr>
          </a:p>
        </p:txBody>
      </p:sp>
      <p:sp>
        <p:nvSpPr>
          <p:cNvPr id="18" name="TextBox 17">
            <a:extLst>
              <a:ext uri="{FF2B5EF4-FFF2-40B4-BE49-F238E27FC236}">
                <a16:creationId xmlns:a16="http://schemas.microsoft.com/office/drawing/2014/main" id="{FE9A43F4-DA53-244C-B960-426122329EAA}"/>
              </a:ext>
            </a:extLst>
          </p:cNvPr>
          <p:cNvSpPr txBox="1"/>
          <p:nvPr/>
        </p:nvSpPr>
        <p:spPr>
          <a:xfrm>
            <a:off x="21148675" y="8191975"/>
            <a:ext cx="2397068"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18+</a:t>
            </a:r>
          </a:p>
        </p:txBody>
      </p:sp>
      <p:sp>
        <p:nvSpPr>
          <p:cNvPr id="22" name="TextBox 21">
            <a:extLst>
              <a:ext uri="{FF2B5EF4-FFF2-40B4-BE49-F238E27FC236}">
                <a16:creationId xmlns:a16="http://schemas.microsoft.com/office/drawing/2014/main" id="{E98653F6-9C13-5648-A05D-4D9554522902}"/>
              </a:ext>
            </a:extLst>
          </p:cNvPr>
          <p:cNvSpPr txBox="1"/>
          <p:nvPr/>
        </p:nvSpPr>
        <p:spPr>
          <a:xfrm>
            <a:off x="21101874" y="9246064"/>
            <a:ext cx="2480922"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Brand </a:t>
            </a:r>
            <a:r>
              <a:rPr lang="vi-VN" sz="1800" dirty="0">
                <a:latin typeface="Montserrat" pitchFamily="2" charset="77"/>
                <a:cs typeface="Arial" panose="020B0604020202020204" pitchFamily="34" charset="0"/>
              </a:rPr>
              <a:t>Consultant</a:t>
            </a:r>
            <a:r>
              <a:rPr lang="en-US" sz="1800" dirty="0">
                <a:latin typeface="Montserrat" pitchFamily="2" charset="77"/>
                <a:cs typeface="Arial" panose="020B0604020202020204" pitchFamily="34" charset="0"/>
              </a:rPr>
              <a:t> Experts </a:t>
            </a:r>
            <a:r>
              <a:rPr lang="vi-VN" sz="1800" dirty="0">
                <a:latin typeface="Montserrat" pitchFamily="2" charset="77"/>
                <a:cs typeface="Arial" panose="020B0604020202020204" pitchFamily="34" charset="0"/>
              </a:rPr>
              <a:t>in Vietnam</a:t>
            </a:r>
            <a:endParaRPr lang="en-US" sz="1800" dirty="0">
              <a:latin typeface="Montserrat" pitchFamily="2" charset="77"/>
              <a:cs typeface="Arial" panose="020B0604020202020204" pitchFamily="34" charset="0"/>
            </a:endParaRPr>
          </a:p>
          <a:p>
            <a:pPr algn="ctr"/>
            <a:endParaRPr lang="en-US" sz="1800" dirty="0">
              <a:latin typeface="Montserrat" pitchFamily="2" charset="77"/>
              <a:ea typeface="Montserrat" charset="0"/>
              <a:cs typeface="Montserrat" charset="0"/>
            </a:endParaRPr>
          </a:p>
        </p:txBody>
      </p:sp>
      <p:sp>
        <p:nvSpPr>
          <p:cNvPr id="4" name="TextBox 3">
            <a:extLst>
              <a:ext uri="{FF2B5EF4-FFF2-40B4-BE49-F238E27FC236}">
                <a16:creationId xmlns:a16="http://schemas.microsoft.com/office/drawing/2014/main" id="{26A8C56F-D6AC-B140-B37C-DEE0878C406E}"/>
              </a:ext>
            </a:extLst>
          </p:cNvPr>
          <p:cNvSpPr txBox="1"/>
          <p:nvPr/>
        </p:nvSpPr>
        <p:spPr>
          <a:xfrm>
            <a:off x="13110392" y="6050205"/>
            <a:ext cx="10472404" cy="1938992"/>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defRPr/>
            </a:pPr>
            <a:r>
              <a:rPr lang="en-US" sz="2400" dirty="0">
                <a:solidFill>
                  <a:schemeClr val="bg1"/>
                </a:solidFill>
                <a:latin typeface="Montserrat" charset="0"/>
                <a:ea typeface="Montserrat" charset="0"/>
                <a:cs typeface="Montserrat" charset="0"/>
              </a:rPr>
              <a:t>We are not just a consultancy, we work with our customers to search for optimal business solutions and market potential and open up new opportunities for the brand to enhance sustainable value for businesses.</a:t>
            </a:r>
          </a:p>
          <a:p>
            <a:pPr algn="just">
              <a:defRPr/>
            </a:pPr>
            <a:endParaRPr lang="en-US" sz="2400" dirty="0">
              <a:solidFill>
                <a:schemeClr val="bg1"/>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id="{784B6D1F-880A-FF4B-821C-23D7DAA8EF7C}"/>
              </a:ext>
            </a:extLst>
          </p:cNvPr>
          <p:cNvSpPr txBox="1"/>
          <p:nvPr/>
        </p:nvSpPr>
        <p:spPr>
          <a:xfrm>
            <a:off x="13439554" y="3965337"/>
            <a:ext cx="10006588" cy="156966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en-US" sz="4800" dirty="0">
                <a:solidFill>
                  <a:schemeClr val="bg1"/>
                </a:solidFill>
                <a:latin typeface="Montserrat" charset="0"/>
                <a:ea typeface="Montserrat" charset="0"/>
                <a:cs typeface="Montserrat" charset="0"/>
              </a:rPr>
              <a:t>OUR ACHIEVEMENTS IN THE FIELD OF BRAND CONSULTING</a:t>
            </a:r>
          </a:p>
        </p:txBody>
      </p:sp>
      <p:sp>
        <p:nvSpPr>
          <p:cNvPr id="16" name="TextBox 15">
            <a:extLst>
              <a:ext uri="{FF2B5EF4-FFF2-40B4-BE49-F238E27FC236}">
                <a16:creationId xmlns:a16="http://schemas.microsoft.com/office/drawing/2014/main" id="{47022719-52DF-4AE6-9BEB-5FEBE1EA1892}"/>
              </a:ext>
            </a:extLst>
          </p:cNvPr>
          <p:cNvSpPr txBox="1"/>
          <p:nvPr/>
        </p:nvSpPr>
        <p:spPr>
          <a:xfrm>
            <a:off x="15723956" y="9253021"/>
            <a:ext cx="2520524"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ea typeface="Montserrat" charset="0"/>
                <a:cs typeface="Arial" panose="020B0604020202020204" pitchFamily="34" charset="0"/>
              </a:rPr>
              <a:t>Domestic and international customers</a:t>
            </a:r>
          </a:p>
        </p:txBody>
      </p:sp>
      <p:pic>
        <p:nvPicPr>
          <p:cNvPr id="2" name="Picture 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3481" t="4324" r="5876"/>
          <a:stretch/>
        </p:blipFill>
        <p:spPr>
          <a:xfrm>
            <a:off x="0" y="1339"/>
            <a:ext cx="12269155" cy="1282883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090982"/>
            <a:ext cx="3385347" cy="1605500"/>
          </a:xfrm>
          <a:prstGeom prst="rect">
            <a:avLst/>
          </a:prstGeom>
        </p:spPr>
      </p:pic>
      <p:sp>
        <p:nvSpPr>
          <p:cNvPr id="7" name="Rectangle 6"/>
          <p:cNvSpPr/>
          <p:nvPr/>
        </p:nvSpPr>
        <p:spPr>
          <a:xfrm>
            <a:off x="190731" y="13006002"/>
            <a:ext cx="15373985" cy="461665"/>
          </a:xfrm>
          <a:prstGeom prst="rect">
            <a:avLst/>
          </a:prstGeom>
        </p:spPr>
        <p:txBody>
          <a:bodyPr wrap="square">
            <a:spAutoFit/>
          </a:bodyPr>
          <a:lstStyle/>
          <a:p>
            <a:r>
              <a:rPr lang="vi-VN" sz="2400" b="1">
                <a:solidFill>
                  <a:prstClr val="black"/>
                </a:solidFill>
                <a:latin typeface="Montserrat" charset="0"/>
                <a:ea typeface="Montserrat" charset="0"/>
                <a:cs typeface="Montserrat" charset="0"/>
              </a:rPr>
              <a:t>(Button) </a:t>
            </a:r>
            <a:r>
              <a:rPr lang="en-US" sz="2400" b="1">
                <a:solidFill>
                  <a:prstClr val="black"/>
                </a:solidFill>
                <a:latin typeface="Montserrat" charset="0"/>
                <a:ea typeface="Montserrat" charset="0"/>
                <a:cs typeface="Montserrat" charset="0"/>
              </a:rPr>
              <a:t>Hồ sơ năng lực của chúng tôi </a:t>
            </a:r>
            <a:r>
              <a:rPr lang="vi-VN" sz="2400">
                <a:solidFill>
                  <a:prstClr val="black"/>
                </a:solidFill>
                <a:latin typeface="Montserrat" charset="0"/>
                <a:ea typeface="Montserrat" charset="0"/>
                <a:cs typeface="Montserrat" charset="0"/>
              </a:rPr>
              <a:t>&gt; Link dẫn về III. </a:t>
            </a:r>
            <a:endParaRPr lang="en-US" sz="2400" b="1">
              <a:solidFill>
                <a:prstClr val="black"/>
              </a:solidFill>
              <a:latin typeface="Montserrat" charset="0"/>
              <a:ea typeface="Montserrat" charset="0"/>
              <a:cs typeface="Montserrat" charset="0"/>
            </a:endParaRPr>
          </a:p>
        </p:txBody>
      </p:sp>
    </p:spTree>
    <p:extLst>
      <p:ext uri="{BB962C8B-B14F-4D97-AF65-F5344CB8AC3E}">
        <p14:creationId xmlns:p14="http://schemas.microsoft.com/office/powerpoint/2010/main" val="12789975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5512" b="31376"/>
          <a:stretch/>
        </p:blipFill>
        <p:spPr>
          <a:xfrm>
            <a:off x="0" y="1112243"/>
            <a:ext cx="24367522" cy="5384810"/>
          </a:xfrm>
          <a:prstGeom prst="rect">
            <a:avLst/>
          </a:prstGeom>
        </p:spPr>
      </p:pic>
      <p:sp>
        <p:nvSpPr>
          <p:cNvPr id="85" name="Rectangle 84">
            <a:extLst>
              <a:ext uri="{FF2B5EF4-FFF2-40B4-BE49-F238E27FC236}">
                <a16:creationId xmlns:a16="http://schemas.microsoft.com/office/drawing/2014/main" id="{3D8FA402-9827-426C-9622-7156CFF8E599}"/>
              </a:ext>
            </a:extLst>
          </p:cNvPr>
          <p:cNvSpPr/>
          <p:nvPr/>
        </p:nvSpPr>
        <p:spPr>
          <a:xfrm>
            <a:off x="17573" y="1073985"/>
            <a:ext cx="24367522" cy="542306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86" name="Picture 85">
            <a:extLst>
              <a:ext uri="{FF2B5EF4-FFF2-40B4-BE49-F238E27FC236}">
                <a16:creationId xmlns:a16="http://schemas.microsoft.com/office/drawing/2014/main"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87" name="TextBox 86">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88" name="TextBox 87">
            <a:extLst>
              <a:ext uri="{FF2B5EF4-FFF2-40B4-BE49-F238E27FC236}">
                <a16:creationId xmlns:a16="http://schemas.microsoft.com/office/drawing/2014/main"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89" name="TextBox 88">
            <a:extLst>
              <a:ext uri="{FF2B5EF4-FFF2-40B4-BE49-F238E27FC236}">
                <a16:creationId xmlns:a16="http://schemas.microsoft.com/office/drawing/2014/main"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p>
          <a:p>
            <a:pPr algn="ct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90" name="TextBox 89">
            <a:extLst>
              <a:ext uri="{FF2B5EF4-FFF2-40B4-BE49-F238E27FC236}">
                <a16:creationId xmlns:a16="http://schemas.microsoft.com/office/drawing/2014/main"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1" name="Rectangle 90">
            <a:extLst>
              <a:ext uri="{FF2B5EF4-FFF2-40B4-BE49-F238E27FC236}">
                <a16:creationId xmlns:a16="http://schemas.microsoft.com/office/drawing/2014/main"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92" name="Rectangle 91">
            <a:extLst>
              <a:ext uri="{FF2B5EF4-FFF2-40B4-BE49-F238E27FC236}">
                <a16:creationId xmlns:a16="http://schemas.microsoft.com/office/drawing/2014/main" id="{4A639ABC-ED58-466E-9EC4-0598E187F336}"/>
              </a:ext>
            </a:extLst>
          </p:cNvPr>
          <p:cNvSpPr/>
          <p:nvPr/>
        </p:nvSpPr>
        <p:spPr>
          <a:xfrm>
            <a:off x="13128680" y="226148"/>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93" name="Rectangle 92">
            <a:extLst>
              <a:ext uri="{FF2B5EF4-FFF2-40B4-BE49-F238E27FC236}">
                <a16:creationId xmlns:a16="http://schemas.microsoft.com/office/drawing/2014/main"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94" name="TextBox 93">
            <a:extLst>
              <a:ext uri="{FF2B5EF4-FFF2-40B4-BE49-F238E27FC236}">
                <a16:creationId xmlns:a16="http://schemas.microsoft.com/office/drawing/2014/main" id="{8B5A6BB2-C08F-4FE5-B6E0-689DAF905470}"/>
              </a:ext>
            </a:extLst>
          </p:cNvPr>
          <p:cNvSpPr txBox="1"/>
          <p:nvPr/>
        </p:nvSpPr>
        <p:spPr>
          <a:xfrm>
            <a:off x="1855191" y="2635288"/>
            <a:ext cx="20645427" cy="1077090"/>
          </a:xfrm>
          <a:prstGeom prst="rect">
            <a:avLst/>
          </a:prstGeom>
          <a:noFill/>
        </p:spPr>
        <p:txBody>
          <a:bodyPr wrap="square" rtlCol="0">
            <a:spAutoFit/>
          </a:bodyPr>
          <a:lstStyle/>
          <a:p>
            <a:pPr algn="ctr"/>
            <a:r>
              <a:rPr lang="en-US" sz="6399" dirty="0" err="1">
                <a:solidFill>
                  <a:schemeClr val="bg1"/>
                </a:solidFill>
                <a:latin typeface="Montserrat" charset="0"/>
                <a:ea typeface="Montserrat" charset="0"/>
                <a:cs typeface="Montserrat" charset="0"/>
              </a:rPr>
              <a:t>Mibrand</a:t>
            </a:r>
            <a:r>
              <a:rPr lang="en-US" sz="6399" dirty="0">
                <a:solidFill>
                  <a:schemeClr val="bg1"/>
                </a:solidFill>
                <a:latin typeface="Montserrat" charset="0"/>
                <a:ea typeface="Montserrat" charset="0"/>
                <a:cs typeface="Montserrat" charset="0"/>
              </a:rPr>
              <a:t> Vietnam’s Brand consulting service</a:t>
            </a:r>
          </a:p>
        </p:txBody>
      </p:sp>
      <p:sp>
        <p:nvSpPr>
          <p:cNvPr id="95" name="Rectangle 94">
            <a:extLst>
              <a:ext uri="{FF2B5EF4-FFF2-40B4-BE49-F238E27FC236}">
                <a16:creationId xmlns:a16="http://schemas.microsoft.com/office/drawing/2014/main"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Products &amp; Services / Our services </a:t>
            </a:r>
            <a:endParaRPr lang="en-US" sz="2400" dirty="0">
              <a:latin typeface="Montserrat" charset="0"/>
              <a:ea typeface="Montserrat" charset="0"/>
              <a:cs typeface="Montserrat" charset="0"/>
            </a:endParaRPr>
          </a:p>
        </p:txBody>
      </p:sp>
      <p:sp>
        <p:nvSpPr>
          <p:cNvPr id="14" name="Rectangle 13"/>
          <p:cNvSpPr/>
          <p:nvPr/>
        </p:nvSpPr>
        <p:spPr>
          <a:xfrm>
            <a:off x="2433635" y="9485785"/>
            <a:ext cx="19803068" cy="3353803"/>
          </a:xfrm>
          <a:prstGeom prst="rect">
            <a:avLst/>
          </a:prstGeom>
        </p:spPr>
        <p:txBody>
          <a:bodyPr wrap="square">
            <a:spAutoFit/>
          </a:bodyPr>
          <a:lstStyle/>
          <a:p>
            <a:pPr marL="12700" marR="5080" algn="ctr">
              <a:lnSpc>
                <a:spcPct val="150000"/>
              </a:lnSpc>
            </a:pPr>
            <a:r>
              <a:rPr lang="en-US" sz="2400" spc="10" dirty="0" err="1">
                <a:latin typeface="Montserrat" charset="0"/>
                <a:ea typeface="Montserrat" charset="0"/>
                <a:cs typeface="Montserrat" charset="0"/>
              </a:rPr>
              <a:t>Mibrand</a:t>
            </a:r>
            <a:r>
              <a:rPr lang="en-US" sz="2400" spc="10" dirty="0">
                <a:latin typeface="Montserrat" charset="0"/>
                <a:ea typeface="Montserrat" charset="0"/>
                <a:cs typeface="Montserrat" charset="0"/>
              </a:rPr>
              <a:t> Vietnam aims to become the leading company providing consulting services for construction and brand management in Vietnam. At </a:t>
            </a:r>
            <a:r>
              <a:rPr lang="en-US" sz="2400" spc="10" dirty="0" err="1">
                <a:latin typeface="Montserrat" charset="0"/>
                <a:ea typeface="Montserrat" charset="0"/>
                <a:cs typeface="Montserrat" charset="0"/>
              </a:rPr>
              <a:t>Mibrand</a:t>
            </a:r>
            <a:r>
              <a:rPr lang="en-US" sz="2400" spc="10" dirty="0">
                <a:latin typeface="Montserrat" charset="0"/>
                <a:ea typeface="Montserrat" charset="0"/>
                <a:cs typeface="Montserrat" charset="0"/>
              </a:rPr>
              <a:t>, we believe that: Brand-driven business is the solution to help businesses build a competitive advantage in the market.</a:t>
            </a:r>
          </a:p>
          <a:p>
            <a:pPr marL="12700" marR="5080" algn="ctr">
              <a:lnSpc>
                <a:spcPct val="150000"/>
              </a:lnSpc>
            </a:pPr>
            <a:endParaRPr lang="en-US" sz="2400" spc="10" dirty="0">
              <a:latin typeface="Montserrat" charset="0"/>
              <a:ea typeface="Montserrat" charset="0"/>
              <a:cs typeface="Montserrat" charset="0"/>
            </a:endParaRPr>
          </a:p>
          <a:p>
            <a:pPr marL="12700" marR="5080" algn="ctr">
              <a:lnSpc>
                <a:spcPct val="150000"/>
              </a:lnSpc>
            </a:pPr>
            <a:r>
              <a:rPr lang="en-US" sz="2400" spc="10" dirty="0">
                <a:latin typeface="Montserrat" charset="0"/>
                <a:ea typeface="Montserrat" charset="0"/>
                <a:cs typeface="Montserrat" charset="0"/>
              </a:rPr>
              <a:t>We conduct research, find out the needs and provide customized brand development consulting and brand management solutions for each client we work with.</a:t>
            </a:r>
          </a:p>
        </p:txBody>
      </p:sp>
      <p:sp>
        <p:nvSpPr>
          <p:cNvPr id="15" name="Rectangle 14"/>
          <p:cNvSpPr/>
          <p:nvPr/>
        </p:nvSpPr>
        <p:spPr>
          <a:xfrm>
            <a:off x="2433635" y="7401173"/>
            <a:ext cx="19535398" cy="1569660"/>
          </a:xfrm>
          <a:prstGeom prst="rect">
            <a:avLst/>
          </a:prstGeom>
          <a:noFill/>
        </p:spPr>
        <p:txBody>
          <a:bodyPr wrap="square">
            <a:spAutoFit/>
          </a:bodyPr>
          <a:lstStyle/>
          <a:p>
            <a:pPr algn="ctr"/>
            <a:r>
              <a:rPr lang="vi-VN" sz="4800" dirty="0">
                <a:latin typeface="Montserrat" charset="0"/>
                <a:ea typeface="Montserrat" charset="0"/>
                <a:cs typeface="Montserrat" charset="0"/>
              </a:rPr>
              <a:t>Overview of Brand Strategy consulting and implementation capacity of Mibrand Vietnam</a:t>
            </a:r>
          </a:p>
        </p:txBody>
      </p:sp>
      <p:sp>
        <p:nvSpPr>
          <p:cNvPr id="16" name="Rectangle 15">
            <a:extLst>
              <a:ext uri="{FF2B5EF4-FFF2-40B4-BE49-F238E27FC236}">
                <a16:creationId xmlns:a16="http://schemas.microsoft.com/office/drawing/2014/main" id="{4A639ABC-ED58-466E-9EC4-0598E187F336}"/>
              </a:ext>
            </a:extLst>
          </p:cNvPr>
          <p:cNvSpPr/>
          <p:nvPr/>
        </p:nvSpPr>
        <p:spPr>
          <a:xfrm>
            <a:off x="15651260" y="459978"/>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2119321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538" y="702688"/>
            <a:ext cx="24379239" cy="11703196"/>
          </a:xfrm>
          <a:prstGeom prst="rect">
            <a:avLst/>
          </a:prstGeom>
        </p:spPr>
      </p:pic>
    </p:spTree>
    <p:extLst>
      <p:ext uri="{BB962C8B-B14F-4D97-AF65-F5344CB8AC3E}">
        <p14:creationId xmlns:p14="http://schemas.microsoft.com/office/powerpoint/2010/main" val="1448632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6715"/>
          <a:stretch/>
        </p:blipFill>
        <p:spPr>
          <a:xfrm>
            <a:off x="0" y="1"/>
            <a:ext cx="24379238" cy="13716000"/>
          </a:xfrm>
          <a:prstGeom prst="rect">
            <a:avLst/>
          </a:prstGeom>
        </p:spPr>
      </p:pic>
    </p:spTree>
    <p:extLst>
      <p:ext uri="{BB962C8B-B14F-4D97-AF65-F5344CB8AC3E}">
        <p14:creationId xmlns:p14="http://schemas.microsoft.com/office/powerpoint/2010/main" val="599470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3357804" y="5828047"/>
            <a:ext cx="24826" cy="696239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6330563" y="5828047"/>
            <a:ext cx="6825" cy="696239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232198" y="5749024"/>
            <a:ext cx="25515" cy="7041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172176" y="5755111"/>
            <a:ext cx="11042" cy="7041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935649" y="1240501"/>
            <a:ext cx="4495141" cy="923330"/>
          </a:xfrm>
          <a:prstGeom prst="rect">
            <a:avLst/>
          </a:prstGeom>
          <a:noFill/>
        </p:spPr>
        <p:txBody>
          <a:bodyPr wrap="none">
            <a:spAutoFit/>
          </a:bodyPr>
          <a:lstStyle/>
          <a:p>
            <a:pPr algn="ctr"/>
            <a:r>
              <a:rPr lang="vi-VN" sz="5400" dirty="0">
                <a:latin typeface="Montserrat" charset="0"/>
                <a:ea typeface="Montserrat" charset="0"/>
                <a:cs typeface="Montserrat" charset="0"/>
              </a:rPr>
              <a:t>Our method</a:t>
            </a:r>
          </a:p>
        </p:txBody>
      </p:sp>
      <p:sp>
        <p:nvSpPr>
          <p:cNvPr id="3" name="TextBox 31"/>
          <p:cNvSpPr txBox="1">
            <a:spLocks noChangeArrowheads="1"/>
          </p:cNvSpPr>
          <p:nvPr/>
        </p:nvSpPr>
        <p:spPr bwMode="auto">
          <a:xfrm>
            <a:off x="684684" y="6388819"/>
            <a:ext cx="2686155"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RESEARCH</a:t>
            </a:r>
          </a:p>
        </p:txBody>
      </p:sp>
      <p:sp>
        <p:nvSpPr>
          <p:cNvPr id="4" name="Freeform 149"/>
          <p:cNvSpPr>
            <a:spLocks noChangeArrowheads="1"/>
          </p:cNvSpPr>
          <p:nvPr/>
        </p:nvSpPr>
        <p:spPr bwMode="auto">
          <a:xfrm>
            <a:off x="1766261" y="5262881"/>
            <a:ext cx="523002" cy="740170"/>
          </a:xfrm>
          <a:custGeom>
            <a:avLst/>
            <a:gdLst>
              <a:gd name="T0" fmla="*/ 280 w 281"/>
              <a:gd name="T1" fmla="*/ 162 h 634"/>
              <a:gd name="T2" fmla="*/ 280 w 281"/>
              <a:gd name="T3" fmla="*/ 162 h 634"/>
              <a:gd name="T4" fmla="*/ 133 w 281"/>
              <a:gd name="T5" fmla="*/ 0 h 634"/>
              <a:gd name="T6" fmla="*/ 0 w 281"/>
              <a:gd name="T7" fmla="*/ 162 h 634"/>
              <a:gd name="T8" fmla="*/ 118 w 281"/>
              <a:gd name="T9" fmla="*/ 309 h 634"/>
              <a:gd name="T10" fmla="*/ 118 w 281"/>
              <a:gd name="T11" fmla="*/ 309 h 634"/>
              <a:gd name="T12" fmla="*/ 118 w 281"/>
              <a:gd name="T13" fmla="*/ 604 h 634"/>
              <a:gd name="T14" fmla="*/ 133 w 281"/>
              <a:gd name="T15" fmla="*/ 633 h 634"/>
              <a:gd name="T16" fmla="*/ 162 w 281"/>
              <a:gd name="T17" fmla="*/ 604 h 634"/>
              <a:gd name="T18" fmla="*/ 162 w 281"/>
              <a:gd name="T19" fmla="*/ 309 h 634"/>
              <a:gd name="T20" fmla="*/ 162 w 281"/>
              <a:gd name="T21" fmla="*/ 309 h 634"/>
              <a:gd name="T22" fmla="*/ 280 w 281"/>
              <a:gd name="T23" fmla="*/ 162 h 634"/>
              <a:gd name="T24" fmla="*/ 133 w 281"/>
              <a:gd name="T25" fmla="*/ 280 h 634"/>
              <a:gd name="T26" fmla="*/ 133 w 281"/>
              <a:gd name="T27" fmla="*/ 280 h 634"/>
              <a:gd name="T28" fmla="*/ 45 w 281"/>
              <a:gd name="T29" fmla="*/ 162 h 634"/>
              <a:gd name="T30" fmla="*/ 133 w 281"/>
              <a:gd name="T31" fmla="*/ 44 h 634"/>
              <a:gd name="T32" fmla="*/ 236 w 281"/>
              <a:gd name="T33" fmla="*/ 162 h 634"/>
              <a:gd name="T34" fmla="*/ 133 w 281"/>
              <a:gd name="T35" fmla="*/ 28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634">
                <a:moveTo>
                  <a:pt x="280" y="162"/>
                </a:moveTo>
                <a:lnTo>
                  <a:pt x="280" y="162"/>
                </a:lnTo>
                <a:cubicBezTo>
                  <a:pt x="280" y="74"/>
                  <a:pt x="207" y="0"/>
                  <a:pt x="133" y="0"/>
                </a:cubicBezTo>
                <a:cubicBezTo>
                  <a:pt x="59" y="0"/>
                  <a:pt x="0" y="74"/>
                  <a:pt x="0" y="162"/>
                </a:cubicBezTo>
                <a:cubicBezTo>
                  <a:pt x="0" y="236"/>
                  <a:pt x="45" y="295"/>
                  <a:pt x="118" y="309"/>
                </a:cubicBezTo>
                <a:lnTo>
                  <a:pt x="118" y="309"/>
                </a:lnTo>
                <a:cubicBezTo>
                  <a:pt x="118" y="604"/>
                  <a:pt x="118" y="604"/>
                  <a:pt x="118" y="604"/>
                </a:cubicBezTo>
                <a:cubicBezTo>
                  <a:pt x="118" y="619"/>
                  <a:pt x="133" y="633"/>
                  <a:pt x="133" y="633"/>
                </a:cubicBezTo>
                <a:cubicBezTo>
                  <a:pt x="148" y="633"/>
                  <a:pt x="162" y="619"/>
                  <a:pt x="162" y="604"/>
                </a:cubicBezTo>
                <a:cubicBezTo>
                  <a:pt x="162" y="309"/>
                  <a:pt x="162" y="309"/>
                  <a:pt x="162" y="309"/>
                </a:cubicBezTo>
                <a:lnTo>
                  <a:pt x="162" y="309"/>
                </a:lnTo>
                <a:cubicBezTo>
                  <a:pt x="221" y="295"/>
                  <a:pt x="280" y="236"/>
                  <a:pt x="280" y="162"/>
                </a:cubicBezTo>
                <a:close/>
                <a:moveTo>
                  <a:pt x="133" y="280"/>
                </a:moveTo>
                <a:lnTo>
                  <a:pt x="133" y="280"/>
                </a:lnTo>
                <a:cubicBezTo>
                  <a:pt x="89" y="280"/>
                  <a:pt x="45" y="221"/>
                  <a:pt x="45" y="162"/>
                </a:cubicBezTo>
                <a:cubicBezTo>
                  <a:pt x="45" y="89"/>
                  <a:pt x="89" y="44"/>
                  <a:pt x="133" y="44"/>
                </a:cubicBezTo>
                <a:cubicBezTo>
                  <a:pt x="192" y="44"/>
                  <a:pt x="236" y="89"/>
                  <a:pt x="236" y="162"/>
                </a:cubicBezTo>
                <a:cubicBezTo>
                  <a:pt x="236" y="221"/>
                  <a:pt x="192" y="280"/>
                  <a:pt x="133" y="280"/>
                </a:cubicBezTo>
                <a:close/>
              </a:path>
            </a:pathLst>
          </a:custGeom>
          <a:solidFill>
            <a:srgbClr val="C00000"/>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6" name="TextBox 31"/>
          <p:cNvSpPr txBox="1">
            <a:spLocks noChangeArrowheads="1"/>
          </p:cNvSpPr>
          <p:nvPr/>
        </p:nvSpPr>
        <p:spPr bwMode="auto">
          <a:xfrm>
            <a:off x="3533595" y="6391373"/>
            <a:ext cx="2732766"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POSITIONING</a:t>
            </a:r>
          </a:p>
        </p:txBody>
      </p:sp>
      <p:sp>
        <p:nvSpPr>
          <p:cNvPr id="7" name="Freeform 161"/>
          <p:cNvSpPr>
            <a:spLocks noChangeArrowheads="1"/>
          </p:cNvSpPr>
          <p:nvPr/>
        </p:nvSpPr>
        <p:spPr bwMode="auto">
          <a:xfrm>
            <a:off x="4610219" y="5259929"/>
            <a:ext cx="606214" cy="743122"/>
          </a:xfrm>
          <a:custGeom>
            <a:avLst/>
            <a:gdLst>
              <a:gd name="T0" fmla="*/ 236 w 472"/>
              <a:gd name="T1" fmla="*/ 0 h 619"/>
              <a:gd name="T2" fmla="*/ 236 w 472"/>
              <a:gd name="T3" fmla="*/ 0 h 619"/>
              <a:gd name="T4" fmla="*/ 0 w 472"/>
              <a:gd name="T5" fmla="*/ 235 h 619"/>
              <a:gd name="T6" fmla="*/ 236 w 472"/>
              <a:gd name="T7" fmla="*/ 618 h 619"/>
              <a:gd name="T8" fmla="*/ 471 w 472"/>
              <a:gd name="T9" fmla="*/ 235 h 619"/>
              <a:gd name="T10" fmla="*/ 236 w 472"/>
              <a:gd name="T11" fmla="*/ 0 h 619"/>
              <a:gd name="T12" fmla="*/ 236 w 472"/>
              <a:gd name="T13" fmla="*/ 559 h 619"/>
              <a:gd name="T14" fmla="*/ 236 w 472"/>
              <a:gd name="T15" fmla="*/ 559 h 619"/>
              <a:gd name="T16" fmla="*/ 45 w 472"/>
              <a:gd name="T17" fmla="*/ 235 h 619"/>
              <a:gd name="T18" fmla="*/ 236 w 472"/>
              <a:gd name="T19" fmla="*/ 29 h 619"/>
              <a:gd name="T20" fmla="*/ 427 w 472"/>
              <a:gd name="T21" fmla="*/ 235 h 619"/>
              <a:gd name="T22" fmla="*/ 236 w 472"/>
              <a:gd name="T23" fmla="*/ 559 h 619"/>
              <a:gd name="T24" fmla="*/ 236 w 472"/>
              <a:gd name="T25" fmla="*/ 132 h 619"/>
              <a:gd name="T26" fmla="*/ 236 w 472"/>
              <a:gd name="T27" fmla="*/ 132 h 619"/>
              <a:gd name="T28" fmla="*/ 133 w 472"/>
              <a:gd name="T29" fmla="*/ 235 h 619"/>
              <a:gd name="T30" fmla="*/ 236 w 472"/>
              <a:gd name="T31" fmla="*/ 323 h 619"/>
              <a:gd name="T32" fmla="*/ 339 w 472"/>
              <a:gd name="T33" fmla="*/ 235 h 619"/>
              <a:gd name="T34" fmla="*/ 236 w 472"/>
              <a:gd name="T35" fmla="*/ 132 h 619"/>
              <a:gd name="T36" fmla="*/ 236 w 472"/>
              <a:gd name="T37" fmla="*/ 294 h 619"/>
              <a:gd name="T38" fmla="*/ 236 w 472"/>
              <a:gd name="T39" fmla="*/ 294 h 619"/>
              <a:gd name="T40" fmla="*/ 177 w 472"/>
              <a:gd name="T41" fmla="*/ 235 h 619"/>
              <a:gd name="T42" fmla="*/ 236 w 472"/>
              <a:gd name="T43" fmla="*/ 176 h 619"/>
              <a:gd name="T44" fmla="*/ 295 w 472"/>
              <a:gd name="T45" fmla="*/ 235 h 619"/>
              <a:gd name="T46" fmla="*/ 236 w 472"/>
              <a:gd name="T47" fmla="*/ 294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2" h="619">
                <a:moveTo>
                  <a:pt x="236" y="0"/>
                </a:moveTo>
                <a:lnTo>
                  <a:pt x="236" y="0"/>
                </a:lnTo>
                <a:cubicBezTo>
                  <a:pt x="104" y="0"/>
                  <a:pt x="0" y="103"/>
                  <a:pt x="0" y="235"/>
                </a:cubicBezTo>
                <a:cubicBezTo>
                  <a:pt x="0" y="323"/>
                  <a:pt x="192" y="618"/>
                  <a:pt x="236" y="618"/>
                </a:cubicBezTo>
                <a:cubicBezTo>
                  <a:pt x="280" y="618"/>
                  <a:pt x="471" y="323"/>
                  <a:pt x="471" y="235"/>
                </a:cubicBezTo>
                <a:cubicBezTo>
                  <a:pt x="471" y="103"/>
                  <a:pt x="368" y="0"/>
                  <a:pt x="236" y="0"/>
                </a:cubicBezTo>
                <a:close/>
                <a:moveTo>
                  <a:pt x="236" y="559"/>
                </a:moveTo>
                <a:lnTo>
                  <a:pt x="236" y="559"/>
                </a:lnTo>
                <a:cubicBezTo>
                  <a:pt x="207" y="559"/>
                  <a:pt x="45" y="309"/>
                  <a:pt x="45" y="235"/>
                </a:cubicBezTo>
                <a:cubicBezTo>
                  <a:pt x="45" y="117"/>
                  <a:pt x="133" y="29"/>
                  <a:pt x="236" y="29"/>
                </a:cubicBezTo>
                <a:cubicBezTo>
                  <a:pt x="339" y="29"/>
                  <a:pt x="427" y="117"/>
                  <a:pt x="427" y="235"/>
                </a:cubicBezTo>
                <a:cubicBezTo>
                  <a:pt x="427" y="309"/>
                  <a:pt x="266" y="559"/>
                  <a:pt x="236" y="559"/>
                </a:cubicBezTo>
                <a:close/>
                <a:moveTo>
                  <a:pt x="236" y="132"/>
                </a:moveTo>
                <a:lnTo>
                  <a:pt x="236" y="132"/>
                </a:lnTo>
                <a:cubicBezTo>
                  <a:pt x="177" y="132"/>
                  <a:pt x="133" y="176"/>
                  <a:pt x="133" y="235"/>
                </a:cubicBezTo>
                <a:cubicBezTo>
                  <a:pt x="133" y="279"/>
                  <a:pt x="177" y="323"/>
                  <a:pt x="236" y="323"/>
                </a:cubicBezTo>
                <a:cubicBezTo>
                  <a:pt x="295" y="323"/>
                  <a:pt x="339" y="279"/>
                  <a:pt x="339" y="235"/>
                </a:cubicBezTo>
                <a:cubicBezTo>
                  <a:pt x="339" y="176"/>
                  <a:pt x="295" y="132"/>
                  <a:pt x="236" y="132"/>
                </a:cubicBezTo>
                <a:close/>
                <a:moveTo>
                  <a:pt x="236" y="294"/>
                </a:moveTo>
                <a:lnTo>
                  <a:pt x="236" y="294"/>
                </a:lnTo>
                <a:cubicBezTo>
                  <a:pt x="207" y="294"/>
                  <a:pt x="177" y="264"/>
                  <a:pt x="177" y="235"/>
                </a:cubicBezTo>
                <a:cubicBezTo>
                  <a:pt x="177" y="191"/>
                  <a:pt x="207" y="176"/>
                  <a:pt x="236" y="176"/>
                </a:cubicBezTo>
                <a:cubicBezTo>
                  <a:pt x="266" y="176"/>
                  <a:pt x="295" y="191"/>
                  <a:pt x="295" y="235"/>
                </a:cubicBezTo>
                <a:cubicBezTo>
                  <a:pt x="295" y="264"/>
                  <a:pt x="266" y="294"/>
                  <a:pt x="236" y="294"/>
                </a:cubicBezTo>
                <a:close/>
              </a:path>
            </a:pathLst>
          </a:custGeom>
          <a:solidFill>
            <a:schemeClr val="tx1"/>
          </a:solidFill>
          <a:ln>
            <a:noFill/>
          </a:ln>
          <a:effectLst/>
          <a:extLst/>
        </p:spPr>
        <p:txBody>
          <a:bodyPr wrap="none" anchor="ctr"/>
          <a:lstStyle/>
          <a:p>
            <a:pPr>
              <a:defRPr/>
            </a:pPr>
            <a:endParaRPr lang="en-US" sz="2800">
              <a:latin typeface="Montserrat" charset="0"/>
              <a:ea typeface="Montserrat" charset="0"/>
              <a:cs typeface="Montserrat" charset="0"/>
            </a:endParaRPr>
          </a:p>
        </p:txBody>
      </p:sp>
      <p:sp>
        <p:nvSpPr>
          <p:cNvPr id="9" name="Freeform 61"/>
          <p:cNvSpPr>
            <a:spLocks noChangeArrowheads="1"/>
          </p:cNvSpPr>
          <p:nvPr/>
        </p:nvSpPr>
        <p:spPr bwMode="auto">
          <a:xfrm>
            <a:off x="7427300" y="5259929"/>
            <a:ext cx="731291" cy="743121"/>
          </a:xfrm>
          <a:custGeom>
            <a:avLst/>
            <a:gdLst>
              <a:gd name="T0" fmla="*/ 162 w 561"/>
              <a:gd name="T1" fmla="*/ 309 h 545"/>
              <a:gd name="T2" fmla="*/ 0 w 561"/>
              <a:gd name="T3" fmla="*/ 382 h 545"/>
              <a:gd name="T4" fmla="*/ 89 w 561"/>
              <a:gd name="T5" fmla="*/ 544 h 545"/>
              <a:gd name="T6" fmla="*/ 236 w 561"/>
              <a:gd name="T7" fmla="*/ 471 h 545"/>
              <a:gd name="T8" fmla="*/ 162 w 561"/>
              <a:gd name="T9" fmla="*/ 309 h 545"/>
              <a:gd name="T10" fmla="*/ 206 w 561"/>
              <a:gd name="T11" fmla="*/ 471 h 545"/>
              <a:gd name="T12" fmla="*/ 89 w 561"/>
              <a:gd name="T13" fmla="*/ 500 h 545"/>
              <a:gd name="T14" fmla="*/ 44 w 561"/>
              <a:gd name="T15" fmla="*/ 382 h 545"/>
              <a:gd name="T16" fmla="*/ 162 w 561"/>
              <a:gd name="T17" fmla="*/ 353 h 545"/>
              <a:gd name="T18" fmla="*/ 206 w 561"/>
              <a:gd name="T19" fmla="*/ 471 h 545"/>
              <a:gd name="T20" fmla="*/ 162 w 561"/>
              <a:gd name="T21" fmla="*/ 0 h 545"/>
              <a:gd name="T22" fmla="*/ 0 w 561"/>
              <a:gd name="T23" fmla="*/ 73 h 545"/>
              <a:gd name="T24" fmla="*/ 89 w 561"/>
              <a:gd name="T25" fmla="*/ 235 h 545"/>
              <a:gd name="T26" fmla="*/ 236 w 561"/>
              <a:gd name="T27" fmla="*/ 147 h 545"/>
              <a:gd name="T28" fmla="*/ 162 w 561"/>
              <a:gd name="T29" fmla="*/ 0 h 545"/>
              <a:gd name="T30" fmla="*/ 206 w 561"/>
              <a:gd name="T31" fmla="*/ 147 h 545"/>
              <a:gd name="T32" fmla="*/ 89 w 561"/>
              <a:gd name="T33" fmla="*/ 191 h 545"/>
              <a:gd name="T34" fmla="*/ 44 w 561"/>
              <a:gd name="T35" fmla="*/ 73 h 545"/>
              <a:gd name="T36" fmla="*/ 162 w 561"/>
              <a:gd name="T37" fmla="*/ 29 h 545"/>
              <a:gd name="T38" fmla="*/ 206 w 561"/>
              <a:gd name="T39" fmla="*/ 147 h 545"/>
              <a:gd name="T40" fmla="*/ 471 w 561"/>
              <a:gd name="T41" fmla="*/ 309 h 545"/>
              <a:gd name="T42" fmla="*/ 324 w 561"/>
              <a:gd name="T43" fmla="*/ 382 h 545"/>
              <a:gd name="T44" fmla="*/ 398 w 561"/>
              <a:gd name="T45" fmla="*/ 544 h 545"/>
              <a:gd name="T46" fmla="*/ 560 w 561"/>
              <a:gd name="T47" fmla="*/ 471 h 545"/>
              <a:gd name="T48" fmla="*/ 471 w 561"/>
              <a:gd name="T49" fmla="*/ 309 h 545"/>
              <a:gd name="T50" fmla="*/ 515 w 561"/>
              <a:gd name="T51" fmla="*/ 471 h 545"/>
              <a:gd name="T52" fmla="*/ 398 w 561"/>
              <a:gd name="T53" fmla="*/ 500 h 545"/>
              <a:gd name="T54" fmla="*/ 353 w 561"/>
              <a:gd name="T55" fmla="*/ 382 h 545"/>
              <a:gd name="T56" fmla="*/ 471 w 561"/>
              <a:gd name="T57" fmla="*/ 353 h 545"/>
              <a:gd name="T58" fmla="*/ 515 w 561"/>
              <a:gd name="T59" fmla="*/ 471 h 545"/>
              <a:gd name="T60" fmla="*/ 471 w 561"/>
              <a:gd name="T61" fmla="*/ 0 h 545"/>
              <a:gd name="T62" fmla="*/ 324 w 561"/>
              <a:gd name="T63" fmla="*/ 73 h 545"/>
              <a:gd name="T64" fmla="*/ 398 w 561"/>
              <a:gd name="T65" fmla="*/ 235 h 545"/>
              <a:gd name="T66" fmla="*/ 560 w 561"/>
              <a:gd name="T67" fmla="*/ 147 h 545"/>
              <a:gd name="T68" fmla="*/ 471 w 561"/>
              <a:gd name="T69" fmla="*/ 0 h 545"/>
              <a:gd name="T70" fmla="*/ 515 w 561"/>
              <a:gd name="T71" fmla="*/ 147 h 545"/>
              <a:gd name="T72" fmla="*/ 398 w 561"/>
              <a:gd name="T73" fmla="*/ 191 h 545"/>
              <a:gd name="T74" fmla="*/ 353 w 561"/>
              <a:gd name="T75" fmla="*/ 73 h 545"/>
              <a:gd name="T76" fmla="*/ 471 w 561"/>
              <a:gd name="T77" fmla="*/ 29 h 545"/>
              <a:gd name="T78" fmla="*/ 515 w 561"/>
              <a:gd name="T79" fmla="*/ 14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1" h="545">
                <a:moveTo>
                  <a:pt x="162" y="309"/>
                </a:moveTo>
                <a:lnTo>
                  <a:pt x="162" y="309"/>
                </a:lnTo>
                <a:cubicBezTo>
                  <a:pt x="89" y="309"/>
                  <a:pt x="89" y="309"/>
                  <a:pt x="89" y="309"/>
                </a:cubicBezTo>
                <a:cubicBezTo>
                  <a:pt x="44" y="309"/>
                  <a:pt x="0" y="339"/>
                  <a:pt x="0" y="382"/>
                </a:cubicBezTo>
                <a:cubicBezTo>
                  <a:pt x="0" y="471"/>
                  <a:pt x="0" y="471"/>
                  <a:pt x="0" y="471"/>
                </a:cubicBezTo>
                <a:cubicBezTo>
                  <a:pt x="0" y="515"/>
                  <a:pt x="44" y="544"/>
                  <a:pt x="89" y="544"/>
                </a:cubicBezTo>
                <a:cubicBezTo>
                  <a:pt x="162" y="544"/>
                  <a:pt x="162" y="544"/>
                  <a:pt x="162" y="544"/>
                </a:cubicBezTo>
                <a:cubicBezTo>
                  <a:pt x="206" y="544"/>
                  <a:pt x="236" y="515"/>
                  <a:pt x="236" y="471"/>
                </a:cubicBezTo>
                <a:cubicBezTo>
                  <a:pt x="236" y="382"/>
                  <a:pt x="236" y="382"/>
                  <a:pt x="236" y="382"/>
                </a:cubicBezTo>
                <a:cubicBezTo>
                  <a:pt x="236" y="339"/>
                  <a:pt x="206" y="309"/>
                  <a:pt x="162" y="309"/>
                </a:cubicBezTo>
                <a:close/>
                <a:moveTo>
                  <a:pt x="206" y="471"/>
                </a:moveTo>
                <a:lnTo>
                  <a:pt x="206" y="471"/>
                </a:lnTo>
                <a:cubicBezTo>
                  <a:pt x="206" y="486"/>
                  <a:pt x="177" y="500"/>
                  <a:pt x="162" y="500"/>
                </a:cubicBezTo>
                <a:cubicBezTo>
                  <a:pt x="89" y="500"/>
                  <a:pt x="89" y="500"/>
                  <a:pt x="89" y="500"/>
                </a:cubicBezTo>
                <a:cubicBezTo>
                  <a:pt x="59" y="500"/>
                  <a:pt x="44" y="486"/>
                  <a:pt x="44" y="471"/>
                </a:cubicBezTo>
                <a:cubicBezTo>
                  <a:pt x="44" y="382"/>
                  <a:pt x="44" y="382"/>
                  <a:pt x="44" y="382"/>
                </a:cubicBezTo>
                <a:cubicBezTo>
                  <a:pt x="44" y="368"/>
                  <a:pt x="59" y="353"/>
                  <a:pt x="89" y="353"/>
                </a:cubicBezTo>
                <a:cubicBezTo>
                  <a:pt x="162" y="353"/>
                  <a:pt x="162" y="353"/>
                  <a:pt x="162" y="353"/>
                </a:cubicBezTo>
                <a:cubicBezTo>
                  <a:pt x="177" y="353"/>
                  <a:pt x="206" y="368"/>
                  <a:pt x="206" y="382"/>
                </a:cubicBezTo>
                <a:lnTo>
                  <a:pt x="206" y="471"/>
                </a:lnTo>
                <a:close/>
                <a:moveTo>
                  <a:pt x="162" y="0"/>
                </a:moveTo>
                <a:lnTo>
                  <a:pt x="162" y="0"/>
                </a:lnTo>
                <a:cubicBezTo>
                  <a:pt x="89" y="0"/>
                  <a:pt x="89" y="0"/>
                  <a:pt x="89" y="0"/>
                </a:cubicBezTo>
                <a:cubicBezTo>
                  <a:pt x="44" y="0"/>
                  <a:pt x="0" y="29"/>
                  <a:pt x="0" y="73"/>
                </a:cubicBezTo>
                <a:cubicBezTo>
                  <a:pt x="0" y="147"/>
                  <a:pt x="0" y="147"/>
                  <a:pt x="0" y="147"/>
                </a:cubicBezTo>
                <a:cubicBezTo>
                  <a:pt x="0" y="191"/>
                  <a:pt x="44" y="235"/>
                  <a:pt x="89" y="235"/>
                </a:cubicBezTo>
                <a:cubicBezTo>
                  <a:pt x="162" y="235"/>
                  <a:pt x="162" y="235"/>
                  <a:pt x="162" y="235"/>
                </a:cubicBezTo>
                <a:cubicBezTo>
                  <a:pt x="206" y="235"/>
                  <a:pt x="236" y="191"/>
                  <a:pt x="236" y="147"/>
                </a:cubicBezTo>
                <a:cubicBezTo>
                  <a:pt x="236" y="73"/>
                  <a:pt x="236" y="73"/>
                  <a:pt x="236" y="73"/>
                </a:cubicBezTo>
                <a:cubicBezTo>
                  <a:pt x="236" y="29"/>
                  <a:pt x="206" y="0"/>
                  <a:pt x="162" y="0"/>
                </a:cubicBezTo>
                <a:close/>
                <a:moveTo>
                  <a:pt x="206" y="147"/>
                </a:moveTo>
                <a:lnTo>
                  <a:pt x="206" y="147"/>
                </a:lnTo>
                <a:cubicBezTo>
                  <a:pt x="206" y="177"/>
                  <a:pt x="177" y="191"/>
                  <a:pt x="162" y="191"/>
                </a:cubicBezTo>
                <a:cubicBezTo>
                  <a:pt x="89" y="191"/>
                  <a:pt x="89" y="191"/>
                  <a:pt x="89" y="191"/>
                </a:cubicBezTo>
                <a:cubicBezTo>
                  <a:pt x="59" y="191"/>
                  <a:pt x="44" y="177"/>
                  <a:pt x="44" y="147"/>
                </a:cubicBezTo>
                <a:cubicBezTo>
                  <a:pt x="44" y="73"/>
                  <a:pt x="44" y="73"/>
                  <a:pt x="44" y="73"/>
                </a:cubicBezTo>
                <a:cubicBezTo>
                  <a:pt x="44" y="59"/>
                  <a:pt x="59" y="29"/>
                  <a:pt x="89" y="29"/>
                </a:cubicBezTo>
                <a:cubicBezTo>
                  <a:pt x="162" y="29"/>
                  <a:pt x="162" y="29"/>
                  <a:pt x="162" y="29"/>
                </a:cubicBezTo>
                <a:cubicBezTo>
                  <a:pt x="177" y="29"/>
                  <a:pt x="206" y="59"/>
                  <a:pt x="206" y="73"/>
                </a:cubicBezTo>
                <a:lnTo>
                  <a:pt x="206" y="147"/>
                </a:lnTo>
                <a:close/>
                <a:moveTo>
                  <a:pt x="471" y="309"/>
                </a:moveTo>
                <a:lnTo>
                  <a:pt x="471" y="309"/>
                </a:lnTo>
                <a:cubicBezTo>
                  <a:pt x="398" y="309"/>
                  <a:pt x="398" y="309"/>
                  <a:pt x="398" y="309"/>
                </a:cubicBezTo>
                <a:cubicBezTo>
                  <a:pt x="353" y="309"/>
                  <a:pt x="324" y="339"/>
                  <a:pt x="324" y="382"/>
                </a:cubicBezTo>
                <a:cubicBezTo>
                  <a:pt x="324" y="471"/>
                  <a:pt x="324" y="471"/>
                  <a:pt x="324" y="471"/>
                </a:cubicBezTo>
                <a:cubicBezTo>
                  <a:pt x="324" y="515"/>
                  <a:pt x="353" y="544"/>
                  <a:pt x="398" y="544"/>
                </a:cubicBezTo>
                <a:cubicBezTo>
                  <a:pt x="471" y="544"/>
                  <a:pt x="471" y="544"/>
                  <a:pt x="471" y="544"/>
                </a:cubicBezTo>
                <a:cubicBezTo>
                  <a:pt x="515" y="544"/>
                  <a:pt x="560" y="515"/>
                  <a:pt x="560" y="471"/>
                </a:cubicBezTo>
                <a:cubicBezTo>
                  <a:pt x="560" y="382"/>
                  <a:pt x="560" y="382"/>
                  <a:pt x="560" y="382"/>
                </a:cubicBezTo>
                <a:cubicBezTo>
                  <a:pt x="560" y="339"/>
                  <a:pt x="515" y="309"/>
                  <a:pt x="471" y="309"/>
                </a:cubicBezTo>
                <a:close/>
                <a:moveTo>
                  <a:pt x="515" y="471"/>
                </a:moveTo>
                <a:lnTo>
                  <a:pt x="515" y="471"/>
                </a:lnTo>
                <a:cubicBezTo>
                  <a:pt x="515" y="486"/>
                  <a:pt x="501" y="500"/>
                  <a:pt x="471" y="500"/>
                </a:cubicBezTo>
                <a:cubicBezTo>
                  <a:pt x="398" y="500"/>
                  <a:pt x="398" y="500"/>
                  <a:pt x="398" y="500"/>
                </a:cubicBezTo>
                <a:cubicBezTo>
                  <a:pt x="383" y="500"/>
                  <a:pt x="353" y="486"/>
                  <a:pt x="353" y="471"/>
                </a:cubicBezTo>
                <a:cubicBezTo>
                  <a:pt x="353" y="382"/>
                  <a:pt x="353" y="382"/>
                  <a:pt x="353" y="382"/>
                </a:cubicBezTo>
                <a:cubicBezTo>
                  <a:pt x="353" y="368"/>
                  <a:pt x="383" y="353"/>
                  <a:pt x="398" y="353"/>
                </a:cubicBezTo>
                <a:cubicBezTo>
                  <a:pt x="471" y="353"/>
                  <a:pt x="471" y="353"/>
                  <a:pt x="471" y="353"/>
                </a:cubicBezTo>
                <a:cubicBezTo>
                  <a:pt x="501" y="353"/>
                  <a:pt x="515" y="368"/>
                  <a:pt x="515" y="382"/>
                </a:cubicBezTo>
                <a:lnTo>
                  <a:pt x="515" y="471"/>
                </a:lnTo>
                <a:close/>
                <a:moveTo>
                  <a:pt x="471" y="0"/>
                </a:moveTo>
                <a:lnTo>
                  <a:pt x="471" y="0"/>
                </a:lnTo>
                <a:cubicBezTo>
                  <a:pt x="398" y="0"/>
                  <a:pt x="398" y="0"/>
                  <a:pt x="398" y="0"/>
                </a:cubicBezTo>
                <a:cubicBezTo>
                  <a:pt x="353" y="0"/>
                  <a:pt x="324" y="29"/>
                  <a:pt x="324" y="73"/>
                </a:cubicBezTo>
                <a:cubicBezTo>
                  <a:pt x="324" y="147"/>
                  <a:pt x="324" y="147"/>
                  <a:pt x="324" y="147"/>
                </a:cubicBezTo>
                <a:cubicBezTo>
                  <a:pt x="324" y="191"/>
                  <a:pt x="353" y="235"/>
                  <a:pt x="398" y="235"/>
                </a:cubicBezTo>
                <a:cubicBezTo>
                  <a:pt x="471" y="235"/>
                  <a:pt x="471" y="235"/>
                  <a:pt x="471" y="235"/>
                </a:cubicBezTo>
                <a:cubicBezTo>
                  <a:pt x="515" y="235"/>
                  <a:pt x="560" y="191"/>
                  <a:pt x="560" y="147"/>
                </a:cubicBezTo>
                <a:cubicBezTo>
                  <a:pt x="560" y="73"/>
                  <a:pt x="560" y="73"/>
                  <a:pt x="560" y="73"/>
                </a:cubicBezTo>
                <a:cubicBezTo>
                  <a:pt x="560" y="29"/>
                  <a:pt x="515" y="0"/>
                  <a:pt x="471" y="0"/>
                </a:cubicBezTo>
                <a:close/>
                <a:moveTo>
                  <a:pt x="515" y="147"/>
                </a:moveTo>
                <a:lnTo>
                  <a:pt x="515" y="147"/>
                </a:lnTo>
                <a:cubicBezTo>
                  <a:pt x="515" y="177"/>
                  <a:pt x="501" y="191"/>
                  <a:pt x="471" y="191"/>
                </a:cubicBezTo>
                <a:cubicBezTo>
                  <a:pt x="398" y="191"/>
                  <a:pt x="398" y="191"/>
                  <a:pt x="398" y="191"/>
                </a:cubicBezTo>
                <a:cubicBezTo>
                  <a:pt x="383" y="191"/>
                  <a:pt x="353" y="177"/>
                  <a:pt x="353" y="147"/>
                </a:cubicBezTo>
                <a:cubicBezTo>
                  <a:pt x="353" y="73"/>
                  <a:pt x="353" y="73"/>
                  <a:pt x="353" y="73"/>
                </a:cubicBezTo>
                <a:cubicBezTo>
                  <a:pt x="353" y="59"/>
                  <a:pt x="383" y="29"/>
                  <a:pt x="398" y="29"/>
                </a:cubicBezTo>
                <a:cubicBezTo>
                  <a:pt x="471" y="29"/>
                  <a:pt x="471" y="29"/>
                  <a:pt x="471" y="29"/>
                </a:cubicBezTo>
                <a:cubicBezTo>
                  <a:pt x="501" y="29"/>
                  <a:pt x="515" y="59"/>
                  <a:pt x="515" y="73"/>
                </a:cubicBezTo>
                <a:lnTo>
                  <a:pt x="515" y="147"/>
                </a:lnTo>
                <a:close/>
              </a:path>
            </a:pathLst>
          </a:custGeom>
          <a:solidFill>
            <a:srgbClr val="C00000"/>
          </a:solidFill>
          <a:ln>
            <a:noFill/>
          </a:ln>
          <a:effectLst/>
          <a:extLst/>
        </p:spPr>
        <p:txBody>
          <a:bodyPr wrap="none" anchor="ctr"/>
          <a:lstStyle/>
          <a:p>
            <a:pPr>
              <a:defRPr/>
            </a:pPr>
            <a:endParaRPr lang="en-US" sz="2800">
              <a:latin typeface="Montserrat" charset="0"/>
              <a:ea typeface="Montserrat" charset="0"/>
              <a:cs typeface="Montserrat" charset="0"/>
            </a:endParaRPr>
          </a:p>
        </p:txBody>
      </p:sp>
      <p:sp>
        <p:nvSpPr>
          <p:cNvPr id="11" name="TextBox 31"/>
          <p:cNvSpPr txBox="1">
            <a:spLocks noChangeArrowheads="1"/>
          </p:cNvSpPr>
          <p:nvPr/>
        </p:nvSpPr>
        <p:spPr bwMode="auto">
          <a:xfrm>
            <a:off x="6429117" y="6388819"/>
            <a:ext cx="2732766"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ARCHITECTURE</a:t>
            </a:r>
          </a:p>
        </p:txBody>
      </p:sp>
      <p:sp>
        <p:nvSpPr>
          <p:cNvPr id="12" name="TextBox 31"/>
          <p:cNvSpPr txBox="1">
            <a:spLocks noChangeArrowheads="1"/>
          </p:cNvSpPr>
          <p:nvPr/>
        </p:nvSpPr>
        <p:spPr bwMode="auto">
          <a:xfrm>
            <a:off x="9320400" y="6388565"/>
            <a:ext cx="2756703"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DEVELOPMENT</a:t>
            </a:r>
          </a:p>
        </p:txBody>
      </p:sp>
      <p:sp>
        <p:nvSpPr>
          <p:cNvPr id="13" name="Freeform 160"/>
          <p:cNvSpPr>
            <a:spLocks noChangeArrowheads="1"/>
          </p:cNvSpPr>
          <p:nvPr/>
        </p:nvSpPr>
        <p:spPr bwMode="auto">
          <a:xfrm>
            <a:off x="10329520" y="5259929"/>
            <a:ext cx="738464" cy="743121"/>
          </a:xfrm>
          <a:custGeom>
            <a:avLst/>
            <a:gdLst>
              <a:gd name="T0" fmla="*/ 501 w 517"/>
              <a:gd name="T1" fmla="*/ 235 h 619"/>
              <a:gd name="T2" fmla="*/ 501 w 517"/>
              <a:gd name="T3" fmla="*/ 235 h 619"/>
              <a:gd name="T4" fmla="*/ 442 w 517"/>
              <a:gd name="T5" fmla="*/ 117 h 619"/>
              <a:gd name="T6" fmla="*/ 427 w 517"/>
              <a:gd name="T7" fmla="*/ 117 h 619"/>
              <a:gd name="T8" fmla="*/ 309 w 517"/>
              <a:gd name="T9" fmla="*/ 117 h 619"/>
              <a:gd name="T10" fmla="*/ 309 w 517"/>
              <a:gd name="T11" fmla="*/ 73 h 619"/>
              <a:gd name="T12" fmla="*/ 236 w 517"/>
              <a:gd name="T13" fmla="*/ 0 h 619"/>
              <a:gd name="T14" fmla="*/ 192 w 517"/>
              <a:gd name="T15" fmla="*/ 0 h 619"/>
              <a:gd name="T16" fmla="*/ 118 w 517"/>
              <a:gd name="T17" fmla="*/ 73 h 619"/>
              <a:gd name="T18" fmla="*/ 118 w 517"/>
              <a:gd name="T19" fmla="*/ 117 h 619"/>
              <a:gd name="T20" fmla="*/ 45 w 517"/>
              <a:gd name="T21" fmla="*/ 117 h 619"/>
              <a:gd name="T22" fmla="*/ 0 w 517"/>
              <a:gd name="T23" fmla="*/ 147 h 619"/>
              <a:gd name="T24" fmla="*/ 0 w 517"/>
              <a:gd name="T25" fmla="*/ 353 h 619"/>
              <a:gd name="T26" fmla="*/ 45 w 517"/>
              <a:gd name="T27" fmla="*/ 382 h 619"/>
              <a:gd name="T28" fmla="*/ 118 w 517"/>
              <a:gd name="T29" fmla="*/ 382 h 619"/>
              <a:gd name="T30" fmla="*/ 118 w 517"/>
              <a:gd name="T31" fmla="*/ 544 h 619"/>
              <a:gd name="T32" fmla="*/ 192 w 517"/>
              <a:gd name="T33" fmla="*/ 618 h 619"/>
              <a:gd name="T34" fmla="*/ 236 w 517"/>
              <a:gd name="T35" fmla="*/ 618 h 619"/>
              <a:gd name="T36" fmla="*/ 309 w 517"/>
              <a:gd name="T37" fmla="*/ 544 h 619"/>
              <a:gd name="T38" fmla="*/ 309 w 517"/>
              <a:gd name="T39" fmla="*/ 382 h 619"/>
              <a:gd name="T40" fmla="*/ 427 w 517"/>
              <a:gd name="T41" fmla="*/ 382 h 619"/>
              <a:gd name="T42" fmla="*/ 427 w 517"/>
              <a:gd name="T43" fmla="*/ 382 h 619"/>
              <a:gd name="T44" fmla="*/ 442 w 517"/>
              <a:gd name="T45" fmla="*/ 382 h 619"/>
              <a:gd name="T46" fmla="*/ 501 w 517"/>
              <a:gd name="T47" fmla="*/ 264 h 619"/>
              <a:gd name="T48" fmla="*/ 516 w 517"/>
              <a:gd name="T49" fmla="*/ 250 h 619"/>
              <a:gd name="T50" fmla="*/ 501 w 517"/>
              <a:gd name="T51" fmla="*/ 235 h 619"/>
              <a:gd name="T52" fmla="*/ 162 w 517"/>
              <a:gd name="T53" fmla="*/ 73 h 619"/>
              <a:gd name="T54" fmla="*/ 162 w 517"/>
              <a:gd name="T55" fmla="*/ 73 h 619"/>
              <a:gd name="T56" fmla="*/ 192 w 517"/>
              <a:gd name="T57" fmla="*/ 29 h 619"/>
              <a:gd name="T58" fmla="*/ 236 w 517"/>
              <a:gd name="T59" fmla="*/ 29 h 619"/>
              <a:gd name="T60" fmla="*/ 280 w 517"/>
              <a:gd name="T61" fmla="*/ 73 h 619"/>
              <a:gd name="T62" fmla="*/ 280 w 517"/>
              <a:gd name="T63" fmla="*/ 117 h 619"/>
              <a:gd name="T64" fmla="*/ 162 w 517"/>
              <a:gd name="T65" fmla="*/ 117 h 619"/>
              <a:gd name="T66" fmla="*/ 162 w 517"/>
              <a:gd name="T67" fmla="*/ 73 h 619"/>
              <a:gd name="T68" fmla="*/ 280 w 517"/>
              <a:gd name="T69" fmla="*/ 544 h 619"/>
              <a:gd name="T70" fmla="*/ 280 w 517"/>
              <a:gd name="T71" fmla="*/ 544 h 619"/>
              <a:gd name="T72" fmla="*/ 236 w 517"/>
              <a:gd name="T73" fmla="*/ 588 h 619"/>
              <a:gd name="T74" fmla="*/ 192 w 517"/>
              <a:gd name="T75" fmla="*/ 588 h 619"/>
              <a:gd name="T76" fmla="*/ 162 w 517"/>
              <a:gd name="T77" fmla="*/ 544 h 619"/>
              <a:gd name="T78" fmla="*/ 162 w 517"/>
              <a:gd name="T79" fmla="*/ 382 h 619"/>
              <a:gd name="T80" fmla="*/ 280 w 517"/>
              <a:gd name="T81" fmla="*/ 382 h 619"/>
              <a:gd name="T82" fmla="*/ 280 w 517"/>
              <a:gd name="T83" fmla="*/ 544 h 619"/>
              <a:gd name="T84" fmla="*/ 427 w 517"/>
              <a:gd name="T85" fmla="*/ 338 h 619"/>
              <a:gd name="T86" fmla="*/ 427 w 517"/>
              <a:gd name="T87" fmla="*/ 338 h 619"/>
              <a:gd name="T88" fmla="*/ 413 w 517"/>
              <a:gd name="T89" fmla="*/ 353 h 619"/>
              <a:gd name="T90" fmla="*/ 59 w 517"/>
              <a:gd name="T91" fmla="*/ 353 h 619"/>
              <a:gd name="T92" fmla="*/ 45 w 517"/>
              <a:gd name="T93" fmla="*/ 323 h 619"/>
              <a:gd name="T94" fmla="*/ 45 w 517"/>
              <a:gd name="T95" fmla="*/ 176 h 619"/>
              <a:gd name="T96" fmla="*/ 59 w 517"/>
              <a:gd name="T97" fmla="*/ 147 h 619"/>
              <a:gd name="T98" fmla="*/ 413 w 517"/>
              <a:gd name="T99" fmla="*/ 147 h 619"/>
              <a:gd name="T100" fmla="*/ 427 w 517"/>
              <a:gd name="T101" fmla="*/ 162 h 619"/>
              <a:gd name="T102" fmla="*/ 472 w 517"/>
              <a:gd name="T103" fmla="*/ 250 h 619"/>
              <a:gd name="T104" fmla="*/ 427 w 517"/>
              <a:gd name="T105" fmla="*/ 338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lnTo>
                  <a:pt x="427" y="382"/>
                </a:ln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tx1"/>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20" name="Freeform 67"/>
          <p:cNvSpPr>
            <a:spLocks noChangeArrowheads="1"/>
          </p:cNvSpPr>
          <p:nvPr/>
        </p:nvSpPr>
        <p:spPr bwMode="auto">
          <a:xfrm>
            <a:off x="13287411" y="5259929"/>
            <a:ext cx="650177" cy="743121"/>
          </a:xfrm>
          <a:custGeom>
            <a:avLst/>
            <a:gdLst>
              <a:gd name="T0" fmla="*/ 603 w 634"/>
              <a:gd name="T1" fmla="*/ 500 h 619"/>
              <a:gd name="T2" fmla="*/ 603 w 634"/>
              <a:gd name="T3" fmla="*/ 500 h 619"/>
              <a:gd name="T4" fmla="*/ 544 w 634"/>
              <a:gd name="T5" fmla="*/ 500 h 619"/>
              <a:gd name="T6" fmla="*/ 544 w 634"/>
              <a:gd name="T7" fmla="*/ 177 h 619"/>
              <a:gd name="T8" fmla="*/ 515 w 634"/>
              <a:gd name="T9" fmla="*/ 206 h 619"/>
              <a:gd name="T10" fmla="*/ 515 w 634"/>
              <a:gd name="T11" fmla="*/ 500 h 619"/>
              <a:gd name="T12" fmla="*/ 147 w 634"/>
              <a:gd name="T13" fmla="*/ 500 h 619"/>
              <a:gd name="T14" fmla="*/ 574 w 634"/>
              <a:gd name="T15" fmla="*/ 59 h 619"/>
              <a:gd name="T16" fmla="*/ 544 w 634"/>
              <a:gd name="T17" fmla="*/ 29 h 619"/>
              <a:gd name="T18" fmla="*/ 117 w 634"/>
              <a:gd name="T19" fmla="*/ 471 h 619"/>
              <a:gd name="T20" fmla="*/ 117 w 634"/>
              <a:gd name="T21" fmla="*/ 118 h 619"/>
              <a:gd name="T22" fmla="*/ 397 w 634"/>
              <a:gd name="T23" fmla="*/ 118 h 619"/>
              <a:gd name="T24" fmla="*/ 426 w 634"/>
              <a:gd name="T25" fmla="*/ 73 h 619"/>
              <a:gd name="T26" fmla="*/ 117 w 634"/>
              <a:gd name="T27" fmla="*/ 73 h 619"/>
              <a:gd name="T28" fmla="*/ 117 w 634"/>
              <a:gd name="T29" fmla="*/ 15 h 619"/>
              <a:gd name="T30" fmla="*/ 103 w 634"/>
              <a:gd name="T31" fmla="*/ 0 h 619"/>
              <a:gd name="T32" fmla="*/ 73 w 634"/>
              <a:gd name="T33" fmla="*/ 15 h 619"/>
              <a:gd name="T34" fmla="*/ 73 w 634"/>
              <a:gd name="T35" fmla="*/ 73 h 619"/>
              <a:gd name="T36" fmla="*/ 14 w 634"/>
              <a:gd name="T37" fmla="*/ 73 h 619"/>
              <a:gd name="T38" fmla="*/ 0 w 634"/>
              <a:gd name="T39" fmla="*/ 88 h 619"/>
              <a:gd name="T40" fmla="*/ 14 w 634"/>
              <a:gd name="T41" fmla="*/ 118 h 619"/>
              <a:gd name="T42" fmla="*/ 73 w 634"/>
              <a:gd name="T43" fmla="*/ 118 h 619"/>
              <a:gd name="T44" fmla="*/ 73 w 634"/>
              <a:gd name="T45" fmla="*/ 500 h 619"/>
              <a:gd name="T46" fmla="*/ 73 w 634"/>
              <a:gd name="T47" fmla="*/ 545 h 619"/>
              <a:gd name="T48" fmla="*/ 117 w 634"/>
              <a:gd name="T49" fmla="*/ 545 h 619"/>
              <a:gd name="T50" fmla="*/ 515 w 634"/>
              <a:gd name="T51" fmla="*/ 545 h 619"/>
              <a:gd name="T52" fmla="*/ 515 w 634"/>
              <a:gd name="T53" fmla="*/ 603 h 619"/>
              <a:gd name="T54" fmla="*/ 530 w 634"/>
              <a:gd name="T55" fmla="*/ 618 h 619"/>
              <a:gd name="T56" fmla="*/ 544 w 634"/>
              <a:gd name="T57" fmla="*/ 603 h 619"/>
              <a:gd name="T58" fmla="*/ 544 w 634"/>
              <a:gd name="T59" fmla="*/ 545 h 619"/>
              <a:gd name="T60" fmla="*/ 603 w 634"/>
              <a:gd name="T61" fmla="*/ 545 h 619"/>
              <a:gd name="T62" fmla="*/ 633 w 634"/>
              <a:gd name="T63" fmla="*/ 530 h 619"/>
              <a:gd name="T64" fmla="*/ 603 w 634"/>
              <a:gd name="T65" fmla="*/ 50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4" h="619">
                <a:moveTo>
                  <a:pt x="603" y="500"/>
                </a:moveTo>
                <a:lnTo>
                  <a:pt x="603" y="500"/>
                </a:lnTo>
                <a:cubicBezTo>
                  <a:pt x="544" y="500"/>
                  <a:pt x="544" y="500"/>
                  <a:pt x="544" y="500"/>
                </a:cubicBezTo>
                <a:cubicBezTo>
                  <a:pt x="544" y="177"/>
                  <a:pt x="544" y="177"/>
                  <a:pt x="544" y="177"/>
                </a:cubicBezTo>
                <a:cubicBezTo>
                  <a:pt x="515" y="206"/>
                  <a:pt x="515" y="206"/>
                  <a:pt x="515" y="206"/>
                </a:cubicBezTo>
                <a:cubicBezTo>
                  <a:pt x="515" y="500"/>
                  <a:pt x="515" y="500"/>
                  <a:pt x="515" y="500"/>
                </a:cubicBezTo>
                <a:cubicBezTo>
                  <a:pt x="147" y="500"/>
                  <a:pt x="147" y="500"/>
                  <a:pt x="147" y="500"/>
                </a:cubicBezTo>
                <a:cubicBezTo>
                  <a:pt x="574" y="59"/>
                  <a:pt x="574" y="59"/>
                  <a:pt x="574" y="59"/>
                </a:cubicBezTo>
                <a:cubicBezTo>
                  <a:pt x="544" y="29"/>
                  <a:pt x="544" y="29"/>
                  <a:pt x="544" y="29"/>
                </a:cubicBezTo>
                <a:cubicBezTo>
                  <a:pt x="117" y="471"/>
                  <a:pt x="117" y="471"/>
                  <a:pt x="117" y="471"/>
                </a:cubicBezTo>
                <a:cubicBezTo>
                  <a:pt x="117" y="118"/>
                  <a:pt x="117" y="118"/>
                  <a:pt x="117" y="118"/>
                </a:cubicBezTo>
                <a:cubicBezTo>
                  <a:pt x="397" y="118"/>
                  <a:pt x="397" y="118"/>
                  <a:pt x="397" y="118"/>
                </a:cubicBezTo>
                <a:cubicBezTo>
                  <a:pt x="426" y="73"/>
                  <a:pt x="426" y="73"/>
                  <a:pt x="426" y="73"/>
                </a:cubicBezTo>
                <a:cubicBezTo>
                  <a:pt x="117" y="73"/>
                  <a:pt x="117" y="73"/>
                  <a:pt x="117" y="73"/>
                </a:cubicBezTo>
                <a:cubicBezTo>
                  <a:pt x="117" y="15"/>
                  <a:pt x="117" y="15"/>
                  <a:pt x="117" y="15"/>
                </a:cubicBezTo>
                <a:cubicBezTo>
                  <a:pt x="117" y="0"/>
                  <a:pt x="103" y="0"/>
                  <a:pt x="103" y="0"/>
                </a:cubicBezTo>
                <a:cubicBezTo>
                  <a:pt x="88" y="0"/>
                  <a:pt x="73" y="0"/>
                  <a:pt x="73" y="15"/>
                </a:cubicBezTo>
                <a:cubicBezTo>
                  <a:pt x="73" y="73"/>
                  <a:pt x="73" y="73"/>
                  <a:pt x="73" y="73"/>
                </a:cubicBezTo>
                <a:cubicBezTo>
                  <a:pt x="14" y="73"/>
                  <a:pt x="14" y="73"/>
                  <a:pt x="14" y="73"/>
                </a:cubicBezTo>
                <a:lnTo>
                  <a:pt x="0" y="88"/>
                </a:lnTo>
                <a:cubicBezTo>
                  <a:pt x="0" y="103"/>
                  <a:pt x="14" y="118"/>
                  <a:pt x="14" y="118"/>
                </a:cubicBezTo>
                <a:cubicBezTo>
                  <a:pt x="73" y="118"/>
                  <a:pt x="73" y="118"/>
                  <a:pt x="73" y="118"/>
                </a:cubicBezTo>
                <a:cubicBezTo>
                  <a:pt x="73" y="500"/>
                  <a:pt x="73" y="500"/>
                  <a:pt x="73" y="500"/>
                </a:cubicBezTo>
                <a:cubicBezTo>
                  <a:pt x="73" y="545"/>
                  <a:pt x="73" y="545"/>
                  <a:pt x="73" y="545"/>
                </a:cubicBezTo>
                <a:cubicBezTo>
                  <a:pt x="117" y="545"/>
                  <a:pt x="117" y="545"/>
                  <a:pt x="117" y="545"/>
                </a:cubicBezTo>
                <a:cubicBezTo>
                  <a:pt x="515" y="545"/>
                  <a:pt x="515" y="545"/>
                  <a:pt x="515" y="545"/>
                </a:cubicBezTo>
                <a:cubicBezTo>
                  <a:pt x="515" y="603"/>
                  <a:pt x="515" y="603"/>
                  <a:pt x="515" y="603"/>
                </a:cubicBezTo>
                <a:cubicBezTo>
                  <a:pt x="515" y="618"/>
                  <a:pt x="515" y="618"/>
                  <a:pt x="530" y="618"/>
                </a:cubicBezTo>
                <a:cubicBezTo>
                  <a:pt x="544" y="618"/>
                  <a:pt x="544" y="618"/>
                  <a:pt x="544" y="603"/>
                </a:cubicBezTo>
                <a:cubicBezTo>
                  <a:pt x="544" y="545"/>
                  <a:pt x="544" y="545"/>
                  <a:pt x="544" y="545"/>
                </a:cubicBezTo>
                <a:cubicBezTo>
                  <a:pt x="603" y="545"/>
                  <a:pt x="603" y="545"/>
                  <a:pt x="603" y="545"/>
                </a:cubicBezTo>
                <a:cubicBezTo>
                  <a:pt x="618" y="545"/>
                  <a:pt x="633" y="530"/>
                  <a:pt x="633" y="530"/>
                </a:cubicBezTo>
                <a:cubicBezTo>
                  <a:pt x="633" y="515"/>
                  <a:pt x="618" y="500"/>
                  <a:pt x="603" y="500"/>
                </a:cubicBezTo>
              </a:path>
            </a:pathLst>
          </a:custGeom>
          <a:solidFill>
            <a:srgbClr val="C00000"/>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21" name="TextBox 31"/>
          <p:cNvSpPr txBox="1">
            <a:spLocks noChangeArrowheads="1"/>
          </p:cNvSpPr>
          <p:nvPr/>
        </p:nvSpPr>
        <p:spPr bwMode="auto">
          <a:xfrm>
            <a:off x="12253508" y="6388817"/>
            <a:ext cx="2717984"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IDENTITY</a:t>
            </a:r>
          </a:p>
        </p:txBody>
      </p:sp>
      <p:cxnSp>
        <p:nvCxnSpPr>
          <p:cNvPr id="22" name="Straight Connector 21"/>
          <p:cNvCxnSpPr/>
          <p:nvPr/>
        </p:nvCxnSpPr>
        <p:spPr>
          <a:xfrm flipH="1">
            <a:off x="15027658" y="5749024"/>
            <a:ext cx="8554" cy="7041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Freeform 158"/>
          <p:cNvSpPr>
            <a:spLocks noChangeArrowheads="1"/>
          </p:cNvSpPr>
          <p:nvPr/>
        </p:nvSpPr>
        <p:spPr bwMode="auto">
          <a:xfrm>
            <a:off x="22050500" y="5259927"/>
            <a:ext cx="744873" cy="743121"/>
          </a:xfrm>
          <a:custGeom>
            <a:avLst/>
            <a:gdLst>
              <a:gd name="T0" fmla="*/ 515 w 649"/>
              <a:gd name="T1" fmla="*/ 74 h 590"/>
              <a:gd name="T2" fmla="*/ 515 w 649"/>
              <a:gd name="T3" fmla="*/ 74 h 590"/>
              <a:gd name="T4" fmla="*/ 442 w 649"/>
              <a:gd name="T5" fmla="*/ 0 h 590"/>
              <a:gd name="T6" fmla="*/ 206 w 649"/>
              <a:gd name="T7" fmla="*/ 0 h 590"/>
              <a:gd name="T8" fmla="*/ 133 w 649"/>
              <a:gd name="T9" fmla="*/ 74 h 590"/>
              <a:gd name="T10" fmla="*/ 15 w 649"/>
              <a:gd name="T11" fmla="*/ 162 h 590"/>
              <a:gd name="T12" fmla="*/ 133 w 649"/>
              <a:gd name="T13" fmla="*/ 280 h 590"/>
              <a:gd name="T14" fmla="*/ 147 w 649"/>
              <a:gd name="T15" fmla="*/ 280 h 590"/>
              <a:gd name="T16" fmla="*/ 309 w 649"/>
              <a:gd name="T17" fmla="*/ 427 h 590"/>
              <a:gd name="T18" fmla="*/ 309 w 649"/>
              <a:gd name="T19" fmla="*/ 545 h 590"/>
              <a:gd name="T20" fmla="*/ 250 w 649"/>
              <a:gd name="T21" fmla="*/ 545 h 590"/>
              <a:gd name="T22" fmla="*/ 221 w 649"/>
              <a:gd name="T23" fmla="*/ 574 h 590"/>
              <a:gd name="T24" fmla="*/ 250 w 649"/>
              <a:gd name="T25" fmla="*/ 589 h 590"/>
              <a:gd name="T26" fmla="*/ 397 w 649"/>
              <a:gd name="T27" fmla="*/ 589 h 590"/>
              <a:gd name="T28" fmla="*/ 427 w 649"/>
              <a:gd name="T29" fmla="*/ 574 h 590"/>
              <a:gd name="T30" fmla="*/ 397 w 649"/>
              <a:gd name="T31" fmla="*/ 545 h 590"/>
              <a:gd name="T32" fmla="*/ 339 w 649"/>
              <a:gd name="T33" fmla="*/ 545 h 590"/>
              <a:gd name="T34" fmla="*/ 339 w 649"/>
              <a:gd name="T35" fmla="*/ 427 h 590"/>
              <a:gd name="T36" fmla="*/ 501 w 649"/>
              <a:gd name="T37" fmla="*/ 280 h 590"/>
              <a:gd name="T38" fmla="*/ 515 w 649"/>
              <a:gd name="T39" fmla="*/ 280 h 590"/>
              <a:gd name="T40" fmla="*/ 633 w 649"/>
              <a:gd name="T41" fmla="*/ 162 h 590"/>
              <a:gd name="T42" fmla="*/ 515 w 649"/>
              <a:gd name="T43" fmla="*/ 74 h 590"/>
              <a:gd name="T44" fmla="*/ 133 w 649"/>
              <a:gd name="T45" fmla="*/ 236 h 590"/>
              <a:gd name="T46" fmla="*/ 133 w 649"/>
              <a:gd name="T47" fmla="*/ 236 h 590"/>
              <a:gd name="T48" fmla="*/ 44 w 649"/>
              <a:gd name="T49" fmla="*/ 162 h 590"/>
              <a:gd name="T50" fmla="*/ 133 w 649"/>
              <a:gd name="T51" fmla="*/ 118 h 590"/>
              <a:gd name="T52" fmla="*/ 133 w 649"/>
              <a:gd name="T53" fmla="*/ 236 h 590"/>
              <a:gd name="T54" fmla="*/ 486 w 649"/>
              <a:gd name="T55" fmla="*/ 191 h 590"/>
              <a:gd name="T56" fmla="*/ 486 w 649"/>
              <a:gd name="T57" fmla="*/ 191 h 590"/>
              <a:gd name="T58" fmla="*/ 324 w 649"/>
              <a:gd name="T59" fmla="*/ 398 h 590"/>
              <a:gd name="T60" fmla="*/ 162 w 649"/>
              <a:gd name="T61" fmla="*/ 191 h 590"/>
              <a:gd name="T62" fmla="*/ 162 w 649"/>
              <a:gd name="T63" fmla="*/ 74 h 590"/>
              <a:gd name="T64" fmla="*/ 206 w 649"/>
              <a:gd name="T65" fmla="*/ 44 h 590"/>
              <a:gd name="T66" fmla="*/ 442 w 649"/>
              <a:gd name="T67" fmla="*/ 44 h 590"/>
              <a:gd name="T68" fmla="*/ 486 w 649"/>
              <a:gd name="T69" fmla="*/ 74 h 590"/>
              <a:gd name="T70" fmla="*/ 486 w 649"/>
              <a:gd name="T71" fmla="*/ 191 h 590"/>
              <a:gd name="T72" fmla="*/ 515 w 649"/>
              <a:gd name="T73" fmla="*/ 236 h 590"/>
              <a:gd name="T74" fmla="*/ 515 w 649"/>
              <a:gd name="T75" fmla="*/ 236 h 590"/>
              <a:gd name="T76" fmla="*/ 515 w 649"/>
              <a:gd name="T77" fmla="*/ 118 h 590"/>
              <a:gd name="T78" fmla="*/ 604 w 649"/>
              <a:gd name="T79" fmla="*/ 162 h 590"/>
              <a:gd name="T80" fmla="*/ 515 w 649"/>
              <a:gd name="T81" fmla="*/ 23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chemeClr val="tx1"/>
          </a:solidFill>
          <a:ln>
            <a:noFill/>
          </a:ln>
          <a:extLst/>
        </p:spPr>
        <p:style>
          <a:lnRef idx="2">
            <a:schemeClr val="accent5"/>
          </a:lnRef>
          <a:fillRef idx="1">
            <a:schemeClr val="lt1"/>
          </a:fillRef>
          <a:effectRef idx="0">
            <a:schemeClr val="accent5"/>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24" name="TextBox 31"/>
          <p:cNvSpPr txBox="1">
            <a:spLocks noChangeArrowheads="1"/>
          </p:cNvSpPr>
          <p:nvPr/>
        </p:nvSpPr>
        <p:spPr bwMode="auto">
          <a:xfrm>
            <a:off x="15124414" y="6388566"/>
            <a:ext cx="2756703"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BUILDING CAPABILITIES</a:t>
            </a:r>
          </a:p>
        </p:txBody>
      </p:sp>
      <p:sp>
        <p:nvSpPr>
          <p:cNvPr id="25" name="TextBox 31"/>
          <p:cNvSpPr txBox="1">
            <a:spLocks noChangeArrowheads="1"/>
          </p:cNvSpPr>
          <p:nvPr/>
        </p:nvSpPr>
        <p:spPr bwMode="auto">
          <a:xfrm>
            <a:off x="17951429" y="6388565"/>
            <a:ext cx="3098306"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COMMUNICATION</a:t>
            </a:r>
          </a:p>
        </p:txBody>
      </p:sp>
      <p:cxnSp>
        <p:nvCxnSpPr>
          <p:cNvPr id="26" name="Straight Connector 25"/>
          <p:cNvCxnSpPr/>
          <p:nvPr/>
        </p:nvCxnSpPr>
        <p:spPr>
          <a:xfrm>
            <a:off x="17969318" y="5749022"/>
            <a:ext cx="16752" cy="704141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31"/>
          <p:cNvSpPr txBox="1">
            <a:spLocks noChangeArrowheads="1"/>
          </p:cNvSpPr>
          <p:nvPr/>
        </p:nvSpPr>
        <p:spPr bwMode="auto">
          <a:xfrm>
            <a:off x="21072319" y="6388564"/>
            <a:ext cx="2756703"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MEASUREMENT</a:t>
            </a:r>
          </a:p>
        </p:txBody>
      </p:sp>
      <p:sp>
        <p:nvSpPr>
          <p:cNvPr id="30" name="Freeform 133"/>
          <p:cNvSpPr>
            <a:spLocks noChangeArrowheads="1"/>
          </p:cNvSpPr>
          <p:nvPr/>
        </p:nvSpPr>
        <p:spPr bwMode="auto">
          <a:xfrm>
            <a:off x="19177904" y="5259927"/>
            <a:ext cx="531175" cy="743121"/>
          </a:xfrm>
          <a:custGeom>
            <a:avLst/>
            <a:gdLst>
              <a:gd name="T0" fmla="*/ 413 w 428"/>
              <a:gd name="T1" fmla="*/ 147 h 634"/>
              <a:gd name="T2" fmla="*/ 413 w 428"/>
              <a:gd name="T3" fmla="*/ 147 h 634"/>
              <a:gd name="T4" fmla="*/ 221 w 428"/>
              <a:gd name="T5" fmla="*/ 0 h 634"/>
              <a:gd name="T6" fmla="*/ 30 w 428"/>
              <a:gd name="T7" fmla="*/ 147 h 634"/>
              <a:gd name="T8" fmla="*/ 0 w 428"/>
              <a:gd name="T9" fmla="*/ 177 h 634"/>
              <a:gd name="T10" fmla="*/ 0 w 428"/>
              <a:gd name="T11" fmla="*/ 221 h 634"/>
              <a:gd name="T12" fmla="*/ 45 w 428"/>
              <a:gd name="T13" fmla="*/ 265 h 634"/>
              <a:gd name="T14" fmla="*/ 45 w 428"/>
              <a:gd name="T15" fmla="*/ 265 h 634"/>
              <a:gd name="T16" fmla="*/ 104 w 428"/>
              <a:gd name="T17" fmla="*/ 324 h 634"/>
              <a:gd name="T18" fmla="*/ 133 w 428"/>
              <a:gd name="T19" fmla="*/ 589 h 634"/>
              <a:gd name="T20" fmla="*/ 177 w 428"/>
              <a:gd name="T21" fmla="*/ 633 h 634"/>
              <a:gd name="T22" fmla="*/ 251 w 428"/>
              <a:gd name="T23" fmla="*/ 633 h 634"/>
              <a:gd name="T24" fmla="*/ 295 w 428"/>
              <a:gd name="T25" fmla="*/ 589 h 634"/>
              <a:gd name="T26" fmla="*/ 339 w 428"/>
              <a:gd name="T27" fmla="*/ 324 h 634"/>
              <a:gd name="T28" fmla="*/ 398 w 428"/>
              <a:gd name="T29" fmla="*/ 265 h 634"/>
              <a:gd name="T30" fmla="*/ 398 w 428"/>
              <a:gd name="T31" fmla="*/ 265 h 634"/>
              <a:gd name="T32" fmla="*/ 427 w 428"/>
              <a:gd name="T33" fmla="*/ 221 h 634"/>
              <a:gd name="T34" fmla="*/ 427 w 428"/>
              <a:gd name="T35" fmla="*/ 177 h 634"/>
              <a:gd name="T36" fmla="*/ 413 w 428"/>
              <a:gd name="T37" fmla="*/ 147 h 634"/>
              <a:gd name="T38" fmla="*/ 221 w 428"/>
              <a:gd name="T39" fmla="*/ 44 h 634"/>
              <a:gd name="T40" fmla="*/ 221 w 428"/>
              <a:gd name="T41" fmla="*/ 44 h 634"/>
              <a:gd name="T42" fmla="*/ 368 w 428"/>
              <a:gd name="T43" fmla="*/ 147 h 634"/>
              <a:gd name="T44" fmla="*/ 59 w 428"/>
              <a:gd name="T45" fmla="*/ 147 h 634"/>
              <a:gd name="T46" fmla="*/ 221 w 428"/>
              <a:gd name="T47" fmla="*/ 44 h 634"/>
              <a:gd name="T48" fmla="*/ 251 w 428"/>
              <a:gd name="T49" fmla="*/ 560 h 634"/>
              <a:gd name="T50" fmla="*/ 251 w 428"/>
              <a:gd name="T51" fmla="*/ 560 h 634"/>
              <a:gd name="T52" fmla="*/ 236 w 428"/>
              <a:gd name="T53" fmla="*/ 589 h 634"/>
              <a:gd name="T54" fmla="*/ 192 w 428"/>
              <a:gd name="T55" fmla="*/ 589 h 634"/>
              <a:gd name="T56" fmla="*/ 177 w 428"/>
              <a:gd name="T57" fmla="*/ 560 h 634"/>
              <a:gd name="T58" fmla="*/ 133 w 428"/>
              <a:gd name="T59" fmla="*/ 339 h 634"/>
              <a:gd name="T60" fmla="*/ 221 w 428"/>
              <a:gd name="T61" fmla="*/ 353 h 634"/>
              <a:gd name="T62" fmla="*/ 295 w 428"/>
              <a:gd name="T63" fmla="*/ 339 h 634"/>
              <a:gd name="T64" fmla="*/ 251 w 428"/>
              <a:gd name="T65" fmla="*/ 560 h 634"/>
              <a:gd name="T66" fmla="*/ 221 w 428"/>
              <a:gd name="T67" fmla="*/ 324 h 634"/>
              <a:gd name="T68" fmla="*/ 221 w 428"/>
              <a:gd name="T69" fmla="*/ 324 h 634"/>
              <a:gd name="T70" fmla="*/ 89 w 428"/>
              <a:gd name="T71" fmla="*/ 265 h 634"/>
              <a:gd name="T72" fmla="*/ 339 w 428"/>
              <a:gd name="T73" fmla="*/ 265 h 634"/>
              <a:gd name="T74" fmla="*/ 221 w 428"/>
              <a:gd name="T75" fmla="*/ 324 h 634"/>
              <a:gd name="T76" fmla="*/ 368 w 428"/>
              <a:gd name="T77" fmla="*/ 221 h 634"/>
              <a:gd name="T78" fmla="*/ 368 w 428"/>
              <a:gd name="T79" fmla="*/ 221 h 634"/>
              <a:gd name="T80" fmla="*/ 59 w 428"/>
              <a:gd name="T81" fmla="*/ 221 h 634"/>
              <a:gd name="T82" fmla="*/ 45 w 428"/>
              <a:gd name="T83" fmla="*/ 206 h 634"/>
              <a:gd name="T84" fmla="*/ 59 w 428"/>
              <a:gd name="T85" fmla="*/ 177 h 634"/>
              <a:gd name="T86" fmla="*/ 368 w 428"/>
              <a:gd name="T87" fmla="*/ 177 h 634"/>
              <a:gd name="T88" fmla="*/ 398 w 428"/>
              <a:gd name="T89" fmla="*/ 206 h 634"/>
              <a:gd name="T90" fmla="*/ 368 w 428"/>
              <a:gd name="T91" fmla="*/ 22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8" h="634">
                <a:moveTo>
                  <a:pt x="413" y="147"/>
                </a:moveTo>
                <a:lnTo>
                  <a:pt x="413" y="147"/>
                </a:lnTo>
                <a:cubicBezTo>
                  <a:pt x="383" y="59"/>
                  <a:pt x="309" y="0"/>
                  <a:pt x="221" y="0"/>
                </a:cubicBezTo>
                <a:cubicBezTo>
                  <a:pt x="118" y="0"/>
                  <a:pt x="45" y="59"/>
                  <a:pt x="30" y="147"/>
                </a:cubicBezTo>
                <a:cubicBezTo>
                  <a:pt x="15" y="147"/>
                  <a:pt x="0" y="162"/>
                  <a:pt x="0" y="177"/>
                </a:cubicBezTo>
                <a:cubicBezTo>
                  <a:pt x="0" y="221"/>
                  <a:pt x="0" y="221"/>
                  <a:pt x="0" y="221"/>
                </a:cubicBezTo>
                <a:cubicBezTo>
                  <a:pt x="0" y="235"/>
                  <a:pt x="15" y="265"/>
                  <a:pt x="45" y="265"/>
                </a:cubicBezTo>
                <a:lnTo>
                  <a:pt x="45" y="265"/>
                </a:lnTo>
                <a:cubicBezTo>
                  <a:pt x="59" y="280"/>
                  <a:pt x="74" y="309"/>
                  <a:pt x="104" y="324"/>
                </a:cubicBezTo>
                <a:cubicBezTo>
                  <a:pt x="133" y="589"/>
                  <a:pt x="133" y="589"/>
                  <a:pt x="133" y="589"/>
                </a:cubicBezTo>
                <a:cubicBezTo>
                  <a:pt x="133" y="618"/>
                  <a:pt x="163" y="633"/>
                  <a:pt x="177" y="633"/>
                </a:cubicBezTo>
                <a:cubicBezTo>
                  <a:pt x="251" y="633"/>
                  <a:pt x="251" y="633"/>
                  <a:pt x="251" y="633"/>
                </a:cubicBezTo>
                <a:cubicBezTo>
                  <a:pt x="280" y="633"/>
                  <a:pt x="295" y="618"/>
                  <a:pt x="295" y="589"/>
                </a:cubicBezTo>
                <a:cubicBezTo>
                  <a:pt x="339" y="324"/>
                  <a:pt x="339" y="324"/>
                  <a:pt x="339" y="324"/>
                </a:cubicBezTo>
                <a:cubicBezTo>
                  <a:pt x="354" y="309"/>
                  <a:pt x="383" y="280"/>
                  <a:pt x="398" y="265"/>
                </a:cubicBezTo>
                <a:lnTo>
                  <a:pt x="398" y="265"/>
                </a:lnTo>
                <a:cubicBezTo>
                  <a:pt x="413" y="265"/>
                  <a:pt x="427" y="235"/>
                  <a:pt x="427" y="221"/>
                </a:cubicBezTo>
                <a:cubicBezTo>
                  <a:pt x="427" y="177"/>
                  <a:pt x="427" y="177"/>
                  <a:pt x="427" y="177"/>
                </a:cubicBezTo>
                <a:cubicBezTo>
                  <a:pt x="427" y="162"/>
                  <a:pt x="427" y="147"/>
                  <a:pt x="413" y="147"/>
                </a:cubicBezTo>
                <a:close/>
                <a:moveTo>
                  <a:pt x="221" y="44"/>
                </a:moveTo>
                <a:lnTo>
                  <a:pt x="221" y="44"/>
                </a:lnTo>
                <a:cubicBezTo>
                  <a:pt x="280" y="44"/>
                  <a:pt x="354" y="88"/>
                  <a:pt x="368" y="147"/>
                </a:cubicBezTo>
                <a:cubicBezTo>
                  <a:pt x="59" y="147"/>
                  <a:pt x="59" y="147"/>
                  <a:pt x="59" y="147"/>
                </a:cubicBezTo>
                <a:cubicBezTo>
                  <a:pt x="89" y="88"/>
                  <a:pt x="148" y="44"/>
                  <a:pt x="221" y="44"/>
                </a:cubicBezTo>
                <a:close/>
                <a:moveTo>
                  <a:pt x="251" y="560"/>
                </a:moveTo>
                <a:lnTo>
                  <a:pt x="251" y="560"/>
                </a:lnTo>
                <a:cubicBezTo>
                  <a:pt x="251" y="574"/>
                  <a:pt x="251" y="589"/>
                  <a:pt x="236" y="589"/>
                </a:cubicBezTo>
                <a:cubicBezTo>
                  <a:pt x="192" y="589"/>
                  <a:pt x="192" y="589"/>
                  <a:pt x="192" y="589"/>
                </a:cubicBezTo>
                <a:cubicBezTo>
                  <a:pt x="177" y="589"/>
                  <a:pt x="177" y="574"/>
                  <a:pt x="177" y="560"/>
                </a:cubicBezTo>
                <a:cubicBezTo>
                  <a:pt x="133" y="339"/>
                  <a:pt x="133" y="339"/>
                  <a:pt x="133" y="339"/>
                </a:cubicBezTo>
                <a:cubicBezTo>
                  <a:pt x="163" y="353"/>
                  <a:pt x="192" y="353"/>
                  <a:pt x="221" y="353"/>
                </a:cubicBezTo>
                <a:cubicBezTo>
                  <a:pt x="251" y="353"/>
                  <a:pt x="266" y="353"/>
                  <a:pt x="295" y="339"/>
                </a:cubicBezTo>
                <a:lnTo>
                  <a:pt x="251" y="560"/>
                </a:lnTo>
                <a:close/>
                <a:moveTo>
                  <a:pt x="221" y="324"/>
                </a:moveTo>
                <a:lnTo>
                  <a:pt x="221" y="324"/>
                </a:lnTo>
                <a:cubicBezTo>
                  <a:pt x="163" y="324"/>
                  <a:pt x="118" y="294"/>
                  <a:pt x="89" y="265"/>
                </a:cubicBezTo>
                <a:cubicBezTo>
                  <a:pt x="339" y="265"/>
                  <a:pt x="339" y="265"/>
                  <a:pt x="339" y="265"/>
                </a:cubicBezTo>
                <a:cubicBezTo>
                  <a:pt x="309" y="294"/>
                  <a:pt x="266" y="324"/>
                  <a:pt x="221" y="324"/>
                </a:cubicBezTo>
                <a:close/>
                <a:moveTo>
                  <a:pt x="368" y="221"/>
                </a:moveTo>
                <a:lnTo>
                  <a:pt x="368" y="221"/>
                </a:lnTo>
                <a:cubicBezTo>
                  <a:pt x="59" y="221"/>
                  <a:pt x="59" y="221"/>
                  <a:pt x="59" y="221"/>
                </a:cubicBezTo>
                <a:cubicBezTo>
                  <a:pt x="45" y="221"/>
                  <a:pt x="45" y="206"/>
                  <a:pt x="45" y="206"/>
                </a:cubicBezTo>
                <a:cubicBezTo>
                  <a:pt x="45" y="192"/>
                  <a:pt x="45" y="177"/>
                  <a:pt x="59" y="177"/>
                </a:cubicBezTo>
                <a:cubicBezTo>
                  <a:pt x="368" y="177"/>
                  <a:pt x="368" y="177"/>
                  <a:pt x="368" y="177"/>
                </a:cubicBezTo>
                <a:cubicBezTo>
                  <a:pt x="383" y="177"/>
                  <a:pt x="398" y="192"/>
                  <a:pt x="398" y="206"/>
                </a:cubicBezTo>
                <a:cubicBezTo>
                  <a:pt x="398" y="206"/>
                  <a:pt x="383" y="221"/>
                  <a:pt x="368" y="221"/>
                </a:cubicBezTo>
                <a:close/>
              </a:path>
            </a:pathLst>
          </a:custGeom>
          <a:solidFill>
            <a:srgbClr val="C00000"/>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31" name="Freeform 65"/>
          <p:cNvSpPr>
            <a:spLocks noChangeArrowheads="1"/>
          </p:cNvSpPr>
          <p:nvPr/>
        </p:nvSpPr>
        <p:spPr bwMode="auto">
          <a:xfrm>
            <a:off x="16158282" y="5227939"/>
            <a:ext cx="711015" cy="775109"/>
          </a:xfrm>
          <a:custGeom>
            <a:avLst/>
            <a:gdLst>
              <a:gd name="T0" fmla="*/ 485 w 619"/>
              <a:gd name="T1" fmla="*/ 59 h 619"/>
              <a:gd name="T2" fmla="*/ 485 w 619"/>
              <a:gd name="T3" fmla="*/ 59 h 619"/>
              <a:gd name="T4" fmla="*/ 221 w 619"/>
              <a:gd name="T5" fmla="*/ 118 h 619"/>
              <a:gd name="T6" fmla="*/ 147 w 619"/>
              <a:gd name="T7" fmla="*/ 250 h 619"/>
              <a:gd name="T8" fmla="*/ 0 w 619"/>
              <a:gd name="T9" fmla="*/ 354 h 619"/>
              <a:gd name="T10" fmla="*/ 147 w 619"/>
              <a:gd name="T11" fmla="*/ 442 h 619"/>
              <a:gd name="T12" fmla="*/ 191 w 619"/>
              <a:gd name="T13" fmla="*/ 574 h 619"/>
              <a:gd name="T14" fmla="*/ 324 w 619"/>
              <a:gd name="T15" fmla="*/ 530 h 619"/>
              <a:gd name="T16" fmla="*/ 471 w 619"/>
              <a:gd name="T17" fmla="*/ 618 h 619"/>
              <a:gd name="T18" fmla="*/ 485 w 619"/>
              <a:gd name="T19" fmla="*/ 442 h 619"/>
              <a:gd name="T20" fmla="*/ 559 w 619"/>
              <a:gd name="T21" fmla="*/ 309 h 619"/>
              <a:gd name="T22" fmla="*/ 485 w 619"/>
              <a:gd name="T23" fmla="*/ 59 h 619"/>
              <a:gd name="T24" fmla="*/ 206 w 619"/>
              <a:gd name="T25" fmla="*/ 530 h 619"/>
              <a:gd name="T26" fmla="*/ 206 w 619"/>
              <a:gd name="T27" fmla="*/ 530 h 619"/>
              <a:gd name="T28" fmla="*/ 191 w 619"/>
              <a:gd name="T29" fmla="*/ 456 h 619"/>
              <a:gd name="T30" fmla="*/ 294 w 619"/>
              <a:gd name="T31" fmla="*/ 515 h 619"/>
              <a:gd name="T32" fmla="*/ 206 w 619"/>
              <a:gd name="T33" fmla="*/ 530 h 619"/>
              <a:gd name="T34" fmla="*/ 530 w 619"/>
              <a:gd name="T35" fmla="*/ 295 h 619"/>
              <a:gd name="T36" fmla="*/ 530 w 619"/>
              <a:gd name="T37" fmla="*/ 295 h 619"/>
              <a:gd name="T38" fmla="*/ 456 w 619"/>
              <a:gd name="T39" fmla="*/ 427 h 619"/>
              <a:gd name="T40" fmla="*/ 441 w 619"/>
              <a:gd name="T41" fmla="*/ 560 h 619"/>
              <a:gd name="T42" fmla="*/ 73 w 619"/>
              <a:gd name="T43" fmla="*/ 354 h 619"/>
              <a:gd name="T44" fmla="*/ 176 w 619"/>
              <a:gd name="T45" fmla="*/ 280 h 619"/>
              <a:gd name="T46" fmla="*/ 265 w 619"/>
              <a:gd name="T47" fmla="*/ 147 h 619"/>
              <a:gd name="T48" fmla="*/ 471 w 619"/>
              <a:gd name="T49" fmla="*/ 88 h 619"/>
              <a:gd name="T50" fmla="*/ 530 w 619"/>
              <a:gd name="T51" fmla="*/ 29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9" h="619">
                <a:moveTo>
                  <a:pt x="485" y="59"/>
                </a:moveTo>
                <a:lnTo>
                  <a:pt x="485" y="59"/>
                </a:lnTo>
                <a:cubicBezTo>
                  <a:pt x="397" y="0"/>
                  <a:pt x="279" y="30"/>
                  <a:pt x="221" y="118"/>
                </a:cubicBezTo>
                <a:cubicBezTo>
                  <a:pt x="147" y="250"/>
                  <a:pt x="147" y="250"/>
                  <a:pt x="147" y="250"/>
                </a:cubicBezTo>
                <a:cubicBezTo>
                  <a:pt x="0" y="354"/>
                  <a:pt x="0" y="354"/>
                  <a:pt x="0" y="354"/>
                </a:cubicBezTo>
                <a:cubicBezTo>
                  <a:pt x="147" y="442"/>
                  <a:pt x="147" y="442"/>
                  <a:pt x="147" y="442"/>
                </a:cubicBezTo>
                <a:cubicBezTo>
                  <a:pt x="132" y="486"/>
                  <a:pt x="147" y="545"/>
                  <a:pt x="191" y="574"/>
                </a:cubicBezTo>
                <a:cubicBezTo>
                  <a:pt x="235" y="589"/>
                  <a:pt x="294" y="574"/>
                  <a:pt x="324" y="530"/>
                </a:cubicBezTo>
                <a:cubicBezTo>
                  <a:pt x="471" y="618"/>
                  <a:pt x="471" y="618"/>
                  <a:pt x="471" y="618"/>
                </a:cubicBezTo>
                <a:cubicBezTo>
                  <a:pt x="485" y="442"/>
                  <a:pt x="485" y="442"/>
                  <a:pt x="485" y="442"/>
                </a:cubicBezTo>
                <a:cubicBezTo>
                  <a:pt x="559" y="309"/>
                  <a:pt x="559" y="309"/>
                  <a:pt x="559" y="309"/>
                </a:cubicBezTo>
                <a:cubicBezTo>
                  <a:pt x="618" y="221"/>
                  <a:pt x="588" y="103"/>
                  <a:pt x="485" y="59"/>
                </a:cubicBezTo>
                <a:close/>
                <a:moveTo>
                  <a:pt x="206" y="530"/>
                </a:moveTo>
                <a:lnTo>
                  <a:pt x="206" y="530"/>
                </a:lnTo>
                <a:cubicBezTo>
                  <a:pt x="176" y="515"/>
                  <a:pt x="176" y="486"/>
                  <a:pt x="191" y="456"/>
                </a:cubicBezTo>
                <a:cubicBezTo>
                  <a:pt x="294" y="515"/>
                  <a:pt x="294" y="515"/>
                  <a:pt x="294" y="515"/>
                </a:cubicBezTo>
                <a:cubicBezTo>
                  <a:pt x="265" y="545"/>
                  <a:pt x="235" y="545"/>
                  <a:pt x="206" y="530"/>
                </a:cubicBezTo>
                <a:close/>
                <a:moveTo>
                  <a:pt x="530" y="295"/>
                </a:moveTo>
                <a:lnTo>
                  <a:pt x="530" y="295"/>
                </a:lnTo>
                <a:cubicBezTo>
                  <a:pt x="456" y="427"/>
                  <a:pt x="456" y="427"/>
                  <a:pt x="456" y="427"/>
                </a:cubicBezTo>
                <a:cubicBezTo>
                  <a:pt x="441" y="560"/>
                  <a:pt x="441" y="560"/>
                  <a:pt x="441" y="560"/>
                </a:cubicBezTo>
                <a:cubicBezTo>
                  <a:pt x="73" y="354"/>
                  <a:pt x="73" y="354"/>
                  <a:pt x="73" y="354"/>
                </a:cubicBezTo>
                <a:cubicBezTo>
                  <a:pt x="176" y="280"/>
                  <a:pt x="176" y="280"/>
                  <a:pt x="176" y="280"/>
                </a:cubicBezTo>
                <a:cubicBezTo>
                  <a:pt x="265" y="147"/>
                  <a:pt x="265" y="147"/>
                  <a:pt x="265" y="147"/>
                </a:cubicBezTo>
                <a:cubicBezTo>
                  <a:pt x="294" y="74"/>
                  <a:pt x="397" y="44"/>
                  <a:pt x="471" y="88"/>
                </a:cubicBezTo>
                <a:cubicBezTo>
                  <a:pt x="544" y="133"/>
                  <a:pt x="574" y="221"/>
                  <a:pt x="530" y="295"/>
                </a:cubicBezTo>
                <a:close/>
              </a:path>
            </a:pathLst>
          </a:custGeom>
          <a:solidFill>
            <a:schemeClr val="tx1"/>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33" name="Rectangle 32"/>
          <p:cNvSpPr/>
          <p:nvPr/>
        </p:nvSpPr>
        <p:spPr>
          <a:xfrm>
            <a:off x="663798" y="7605077"/>
            <a:ext cx="2674732" cy="3139321"/>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Context Research</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Company Research</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Competitor Research</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Customer Insight Research</a:t>
            </a:r>
            <a:endParaRPr lang="en-US" sz="1800">
              <a:latin typeface="Montserrat" charset="0"/>
              <a:ea typeface="Montserrat" charset="0"/>
              <a:cs typeface="Montserrat" charset="0"/>
            </a:endParaRPr>
          </a:p>
        </p:txBody>
      </p:sp>
      <p:sp>
        <p:nvSpPr>
          <p:cNvPr id="34" name="Rectangle 33"/>
          <p:cNvSpPr/>
          <p:nvPr/>
        </p:nvSpPr>
        <p:spPr>
          <a:xfrm>
            <a:off x="3581161" y="7605583"/>
            <a:ext cx="2629549" cy="4524315"/>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Positioning Statement</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Positioning Essence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Positioning Manifesto</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Positioning Scale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Positioning Matrix</a:t>
            </a:r>
          </a:p>
          <a:p>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Core</a:t>
            </a:r>
            <a:endParaRPr lang="en-US" sz="1800">
              <a:latin typeface="Montserrat" charset="0"/>
              <a:ea typeface="Montserrat" charset="0"/>
              <a:cs typeface="Montserrat" charset="0"/>
            </a:endParaRPr>
          </a:p>
        </p:txBody>
      </p:sp>
      <p:sp>
        <p:nvSpPr>
          <p:cNvPr id="36" name="Rectangle 35"/>
          <p:cNvSpPr/>
          <p:nvPr/>
        </p:nvSpPr>
        <p:spPr>
          <a:xfrm>
            <a:off x="6475728" y="7605583"/>
            <a:ext cx="2629549" cy="2031325"/>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Branded House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Subs-Brands</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Endoresd Brands</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House of Brand</a:t>
            </a:r>
            <a:endParaRPr lang="en-US" sz="1800">
              <a:latin typeface="Montserrat" charset="0"/>
              <a:ea typeface="Montserrat" charset="0"/>
              <a:cs typeface="Montserrat" charset="0"/>
            </a:endParaRPr>
          </a:p>
        </p:txBody>
      </p:sp>
      <p:sp>
        <p:nvSpPr>
          <p:cNvPr id="37" name="Rectangle 36"/>
          <p:cNvSpPr/>
          <p:nvPr/>
        </p:nvSpPr>
        <p:spPr>
          <a:xfrm>
            <a:off x="9347378" y="7605077"/>
            <a:ext cx="2732217" cy="4247317"/>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C</a:t>
            </a:r>
            <a:r>
              <a:rPr lang="en-US" sz="1800" spc="10" dirty="0" err="1">
                <a:latin typeface="Montserrat" charset="0"/>
                <a:ea typeface="Montserrat" charset="0"/>
                <a:cs typeface="Montserrat" charset="0"/>
              </a:rPr>
              <a:t>ustomer </a:t>
            </a:r>
            <a:r>
              <a:rPr lang="vi-VN" sz="1800" spc="10" dirty="0" err="1">
                <a:latin typeface="Montserrat" charset="0"/>
                <a:ea typeface="Montserrat" charset="0"/>
                <a:cs typeface="Montserrat" charset="0"/>
              </a:rPr>
              <a:t>E</a:t>
            </a:r>
            <a:r>
              <a:rPr lang="en-US" sz="1800" spc="10" dirty="0" err="1">
                <a:latin typeface="Montserrat" charset="0"/>
                <a:ea typeface="Montserrat" charset="0"/>
                <a:cs typeface="Montserrat" charset="0"/>
              </a:rPr>
              <a:t>xperience </a:t>
            </a:r>
            <a:r>
              <a:rPr lang="vi-VN" sz="1800" spc="10" dirty="0" err="1">
                <a:latin typeface="Montserrat" charset="0"/>
                <a:ea typeface="Montserrat" charset="0"/>
                <a:cs typeface="Montserrat" charset="0"/>
              </a:rPr>
              <a:t>M</a:t>
            </a:r>
            <a:r>
              <a:rPr lang="en-US" sz="1800" spc="10" dirty="0" err="1">
                <a:latin typeface="Montserrat" charset="0"/>
                <a:ea typeface="Montserrat" charset="0"/>
                <a:cs typeface="Montserrat" charset="0"/>
              </a:rPr>
              <a:t>anagement</a:t>
            </a:r>
          </a:p>
          <a:p>
            <a:pPr marL="342900" indent="-342900">
              <a:buFont typeface="Arial" charset="0"/>
              <a:buChar char="•"/>
            </a:pPr>
            <a:endParaRPr lang="en-US"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Product Development</a:t>
            </a:r>
            <a:endParaRPr lang="en-US" sz="1800" spc="10" dirty="0" err="1">
              <a:latin typeface="Montserrat" charset="0"/>
              <a:ea typeface="Montserrat" charset="0"/>
              <a:cs typeface="Montserrat" charset="0"/>
            </a:endParaRP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Culture Platform</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Internal Development</a:t>
            </a:r>
          </a:p>
          <a:p>
            <a:pPr marL="342900" indent="-342900">
              <a:buFont typeface="Arial" charset="0"/>
              <a:buChar char="•"/>
            </a:pPr>
            <a:endParaRPr lang="en-US"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a:t>
            </a:r>
            <a:r>
              <a:rPr lang="en-US" sz="1800">
                <a:latin typeface="Montserrat" charset="0"/>
                <a:ea typeface="Montserrat" charset="0"/>
                <a:cs typeface="Montserrat" charset="0"/>
              </a:rPr>
              <a:t>Distribution </a:t>
            </a:r>
            <a:r>
              <a:rPr lang="vi-VN" sz="1800">
                <a:latin typeface="Montserrat" charset="0"/>
                <a:ea typeface="Montserrat" charset="0"/>
                <a:cs typeface="Montserrat" charset="0"/>
              </a:rPr>
              <a:t>Strategy</a:t>
            </a:r>
          </a:p>
        </p:txBody>
      </p:sp>
      <p:sp>
        <p:nvSpPr>
          <p:cNvPr id="38" name="Rectangle 37"/>
          <p:cNvSpPr/>
          <p:nvPr/>
        </p:nvSpPr>
        <p:spPr>
          <a:xfrm>
            <a:off x="12292923" y="7605077"/>
            <a:ext cx="2632111" cy="4247317"/>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Logo  &amp; Logo Guideline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Identity </a:t>
            </a:r>
            <a:r>
              <a:rPr lang="mr-IN" sz="1800">
                <a:latin typeface="Montserrat" charset="0"/>
                <a:ea typeface="Montserrat" charset="0"/>
                <a:cs typeface="Montserrat" charset="0"/>
              </a:rPr>
              <a:t>–</a:t>
            </a:r>
            <a:r>
              <a:rPr lang="vi-VN" sz="1800">
                <a:latin typeface="Montserrat" charset="0"/>
                <a:ea typeface="Montserrat" charset="0"/>
                <a:cs typeface="Montserrat" charset="0"/>
              </a:rPr>
              <a:t> Corporate Identity</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Image Guideline </a:t>
            </a:r>
            <a:r>
              <a:rPr lang="vi-VN" sz="1800" spc="10" dirty="0" err="1">
                <a:latin typeface="Montserrat" charset="0"/>
                <a:ea typeface="Montserrat" charset="0"/>
                <a:cs typeface="Montserrat" charset="0"/>
              </a:rPr>
              <a:t>Systems</a:t>
            </a:r>
            <a:endParaRPr lang="vi-VN" sz="1800">
              <a:latin typeface="Montserrat" charset="0"/>
              <a:ea typeface="Montserrat" charset="0"/>
              <a:cs typeface="Montserrat" charset="0"/>
            </a:endParaRP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Marcom Design</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Product P</a:t>
            </a:r>
            <a:r>
              <a:rPr lang="en-US" sz="1800">
                <a:latin typeface="Montserrat" charset="0"/>
                <a:ea typeface="Montserrat" charset="0"/>
                <a:cs typeface="Montserrat" charset="0"/>
              </a:rPr>
              <a:t>ackaging </a:t>
            </a:r>
            <a:r>
              <a:rPr lang="vi-VN" sz="1800">
                <a:latin typeface="Montserrat" charset="0"/>
                <a:ea typeface="Montserrat" charset="0"/>
                <a:cs typeface="Montserrat" charset="0"/>
              </a:rPr>
              <a:t>Design</a:t>
            </a:r>
            <a:endParaRPr lang="en-US" sz="1800">
              <a:latin typeface="Montserrat" charset="0"/>
              <a:ea typeface="Montserrat" charset="0"/>
              <a:cs typeface="Montserrat" charset="0"/>
            </a:endParaRPr>
          </a:p>
        </p:txBody>
      </p:sp>
      <p:sp>
        <p:nvSpPr>
          <p:cNvPr id="39" name="Rectangle 38"/>
          <p:cNvSpPr/>
          <p:nvPr/>
        </p:nvSpPr>
        <p:spPr>
          <a:xfrm>
            <a:off x="15092378" y="7605077"/>
            <a:ext cx="2849637" cy="4247317"/>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Positioning Kick-off Workshop</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Brand Operational Processes Development</a:t>
            </a:r>
          </a:p>
          <a:p>
            <a:pPr marL="342900" indent="-342900">
              <a:buFont typeface="Arial" charset="0"/>
              <a:buChar char="•"/>
            </a:pPr>
            <a:endParaRPr lang="en-US" sz="1800">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Standardize </a:t>
            </a:r>
            <a:r>
              <a:rPr lang="vi-VN" sz="1800">
                <a:latin typeface="Montserrat" charset="0"/>
                <a:ea typeface="Montserrat" charset="0"/>
                <a:cs typeface="Montserrat" charset="0"/>
              </a:rPr>
              <a:t>Brand S</a:t>
            </a:r>
            <a:r>
              <a:rPr lang="en-US" sz="1800">
                <a:latin typeface="Montserrat" charset="0"/>
                <a:ea typeface="Montserrat" charset="0"/>
                <a:cs typeface="Montserrat" charset="0"/>
              </a:rPr>
              <a:t>ervice </a:t>
            </a:r>
            <a:r>
              <a:rPr lang="vi-VN" sz="1800">
                <a:latin typeface="Montserrat" charset="0"/>
                <a:ea typeface="Montserrat" charset="0"/>
                <a:cs typeface="Montserrat" charset="0"/>
              </a:rPr>
              <a:t>S</a:t>
            </a:r>
            <a:r>
              <a:rPr lang="en-US" sz="1800">
                <a:latin typeface="Montserrat" charset="0"/>
                <a:ea typeface="Montserrat" charset="0"/>
                <a:cs typeface="Montserrat" charset="0"/>
              </a:rPr>
              <a:t>tandards</a:t>
            </a:r>
          </a:p>
          <a:p>
            <a:pPr marL="342900" indent="-342900">
              <a:buFont typeface="Arial" charset="0"/>
              <a:buChar char="•"/>
            </a:pPr>
            <a:endParaRPr lang="en-US"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&amp; Marcom Coaching programs</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Sales &amp; Distribution Coaching programs</a:t>
            </a:r>
          </a:p>
        </p:txBody>
      </p:sp>
      <p:sp>
        <p:nvSpPr>
          <p:cNvPr id="40" name="Rectangle 39"/>
          <p:cNvSpPr/>
          <p:nvPr/>
        </p:nvSpPr>
        <p:spPr>
          <a:xfrm>
            <a:off x="18101251" y="7605077"/>
            <a:ext cx="2721363" cy="2308324"/>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Big Idea</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Marketing &amp; Communication House</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IMC Model &amp; Planning</a:t>
            </a:r>
            <a:endParaRPr lang="en-US" sz="1800">
              <a:latin typeface="Montserrat" charset="0"/>
              <a:ea typeface="Montserrat" charset="0"/>
              <a:cs typeface="Montserrat" charset="0"/>
            </a:endParaRPr>
          </a:p>
        </p:txBody>
      </p:sp>
      <p:sp>
        <p:nvSpPr>
          <p:cNvPr id="41" name="Rectangle 40"/>
          <p:cNvSpPr/>
          <p:nvPr/>
        </p:nvSpPr>
        <p:spPr>
          <a:xfrm>
            <a:off x="21049735" y="7605077"/>
            <a:ext cx="2756703" cy="2585323"/>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Beat Score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Health Check</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a:t>
            </a:r>
            <a:r>
              <a:rPr lang="en-US" sz="1800">
                <a:latin typeface="Montserrat" charset="0"/>
                <a:ea typeface="Montserrat" charset="0"/>
                <a:cs typeface="Montserrat" charset="0"/>
              </a:rPr>
              <a:t>Employee Satisfaction Survey</a:t>
            </a:r>
            <a:endParaRPr lang="vi-VN" sz="1800">
              <a:latin typeface="Montserrat" charset="0"/>
              <a:ea typeface="Montserrat" charset="0"/>
              <a:cs typeface="Montserrat" charset="0"/>
            </a:endParaRP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Brand Valuation</a:t>
            </a:r>
          </a:p>
        </p:txBody>
      </p:sp>
      <p:sp>
        <p:nvSpPr>
          <p:cNvPr id="5" name="Rectangle 4"/>
          <p:cNvSpPr/>
          <p:nvPr/>
        </p:nvSpPr>
        <p:spPr>
          <a:xfrm>
            <a:off x="684684" y="2987866"/>
            <a:ext cx="23546916" cy="1137812"/>
          </a:xfrm>
          <a:prstGeom prst="rect">
            <a:avLst/>
          </a:prstGeom>
        </p:spPr>
        <p:txBody>
          <a:bodyPr wrap="square">
            <a:spAutoFit/>
          </a:bodyPr>
          <a:lstStyle/>
          <a:p>
            <a:pPr marL="12700" marR="5080" lvl="0" algn="ctr">
              <a:lnSpc>
                <a:spcPct val="150000"/>
              </a:lnSpc>
            </a:pPr>
            <a:r>
              <a:rPr lang="en-US" sz="2400" spc="10" dirty="0">
                <a:solidFill>
                  <a:prstClr val="black"/>
                </a:solidFill>
                <a:latin typeface="Montserrat" charset="0"/>
                <a:ea typeface="Montserrat" charset="0"/>
                <a:cs typeface="Montserrat" charset="0"/>
              </a:rPr>
              <a:t>With more than 20 years of experience in the field of marketing communication and branding, we have accumulated many lessons and promoted the research and development of specialized tools. All of them are intended to help businesses solve specific problems in each stage of development.</a:t>
            </a:r>
          </a:p>
        </p:txBody>
      </p:sp>
      <p:cxnSp>
        <p:nvCxnSpPr>
          <p:cNvPr id="42" name="Straight Connector 41"/>
          <p:cNvCxnSpPr/>
          <p:nvPr/>
        </p:nvCxnSpPr>
        <p:spPr>
          <a:xfrm>
            <a:off x="20929419" y="5828047"/>
            <a:ext cx="16752" cy="704141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240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3766457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6949102" y="5370197"/>
            <a:ext cx="9995044"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 We Share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0149759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t="20195" b="43188"/>
          <a:stretch/>
        </p:blipFill>
        <p:spPr>
          <a:xfrm>
            <a:off x="-1" y="1155758"/>
            <a:ext cx="24379731" cy="5953701"/>
          </a:xfrm>
          <a:prstGeom prst="rect">
            <a:avLst/>
          </a:prstGeom>
        </p:spPr>
      </p:pic>
      <p:sp>
        <p:nvSpPr>
          <p:cNvPr id="3" name="Rectangle 2">
            <a:extLst>
              <a:ext uri="{FF2B5EF4-FFF2-40B4-BE49-F238E27FC236}">
                <a16:creationId xmlns:a16="http://schemas.microsoft.com/office/drawing/2014/main" id="{3D8FA402-9827-426C-9622-7156CFF8E599}"/>
              </a:ext>
            </a:extLst>
          </p:cNvPr>
          <p:cNvSpPr/>
          <p:nvPr/>
        </p:nvSpPr>
        <p:spPr>
          <a:xfrm>
            <a:off x="16956" y="1119677"/>
            <a:ext cx="24362282" cy="598978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id="{4A639ABC-ED58-466E-9EC4-0598E187F336}"/>
              </a:ext>
            </a:extLst>
          </p:cNvPr>
          <p:cNvSpPr/>
          <p:nvPr/>
        </p:nvSpPr>
        <p:spPr>
          <a:xfrm>
            <a:off x="13132918" y="268122"/>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id="{8B5A6BB2-C08F-4FE5-B6E0-689DAF905470}"/>
              </a:ext>
            </a:extLst>
          </p:cNvPr>
          <p:cNvSpPr txBox="1"/>
          <p:nvPr/>
        </p:nvSpPr>
        <p:spPr>
          <a:xfrm>
            <a:off x="1855191" y="2909608"/>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Mibrand - We Share</a:t>
            </a:r>
            <a:endParaRPr lang="en-US" sz="6399"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id="{B9D4EE67-8B9E-4667-9C62-55D825A778EC}"/>
              </a:ext>
            </a:extLst>
          </p:cNvPr>
          <p:cNvSpPr/>
          <p:nvPr/>
        </p:nvSpPr>
        <p:spPr>
          <a:xfrm>
            <a:off x="2910121" y="421336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We Share</a:t>
            </a:r>
            <a:endParaRPr lang="en-US" sz="2400" dirty="0">
              <a:latin typeface="Montserrat" charset="0"/>
              <a:ea typeface="Montserrat" charset="0"/>
              <a:cs typeface="Montserrat" charset="0"/>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4792" y="7833971"/>
            <a:ext cx="6324197" cy="4575543"/>
          </a:xfrm>
          <a:prstGeom prst="rect">
            <a:avLst/>
          </a:prstGeom>
        </p:spPr>
      </p:pic>
      <p:sp>
        <p:nvSpPr>
          <p:cNvPr id="16" name="Rectangle 15">
            <a:extLst>
              <a:ext uri="{FF2B5EF4-FFF2-40B4-BE49-F238E27FC236}">
                <a16:creationId xmlns:a16="http://schemas.microsoft.com/office/drawing/2014/main" id="{78AEE88F-7F6F-1844-AA7C-D93421A3866E}"/>
              </a:ext>
            </a:extLst>
          </p:cNvPr>
          <p:cNvSpPr/>
          <p:nvPr/>
        </p:nvSpPr>
        <p:spPr>
          <a:xfrm>
            <a:off x="2294791" y="12525606"/>
            <a:ext cx="6236336" cy="10152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Positioning: The journey to find the soul for the brand</a:t>
            </a:r>
          </a:p>
        </p:txBody>
      </p:sp>
      <p:sp>
        <p:nvSpPr>
          <p:cNvPr id="17" name="Rectangle 16">
            <a:extLst>
              <a:ext uri="{FF2B5EF4-FFF2-40B4-BE49-F238E27FC236}">
                <a16:creationId xmlns:a16="http://schemas.microsoft.com/office/drawing/2014/main" id="{78AEE88F-7F6F-1844-AA7C-D93421A3866E}"/>
              </a:ext>
            </a:extLst>
          </p:cNvPr>
          <p:cNvSpPr/>
          <p:nvPr/>
        </p:nvSpPr>
        <p:spPr>
          <a:xfrm>
            <a:off x="9059736" y="12525608"/>
            <a:ext cx="6236336" cy="10152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Corporate culture: Endogenous resources of the brand</a:t>
            </a:r>
          </a:p>
        </p:txBody>
      </p:sp>
      <p:sp>
        <p:nvSpPr>
          <p:cNvPr id="18" name="Rectangle 17">
            <a:extLst>
              <a:ext uri="{FF2B5EF4-FFF2-40B4-BE49-F238E27FC236}">
                <a16:creationId xmlns:a16="http://schemas.microsoft.com/office/drawing/2014/main" id="{78AEE88F-7F6F-1844-AA7C-D93421A3866E}"/>
              </a:ext>
            </a:extLst>
          </p:cNvPr>
          <p:cNvSpPr/>
          <p:nvPr/>
        </p:nvSpPr>
        <p:spPr>
          <a:xfrm>
            <a:off x="15824681" y="12525606"/>
            <a:ext cx="6236336" cy="10152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04 Brand Story You Should Tell</a:t>
            </a:r>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5528" r="8372"/>
          <a:stretch/>
        </p:blipFill>
        <p:spPr>
          <a:xfrm>
            <a:off x="9059736" y="7806480"/>
            <a:ext cx="6293678" cy="4581769"/>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8663"/>
          <a:stretch/>
        </p:blipFill>
        <p:spPr>
          <a:xfrm>
            <a:off x="15885042" y="7853611"/>
            <a:ext cx="6209668" cy="4534638"/>
          </a:xfrm>
          <a:prstGeom prst="rect">
            <a:avLst/>
          </a:prstGeom>
        </p:spPr>
      </p:pic>
      <p:sp>
        <p:nvSpPr>
          <p:cNvPr id="20" name="Rectangle 19">
            <a:extLst>
              <a:ext uri="{FF2B5EF4-FFF2-40B4-BE49-F238E27FC236}">
                <a16:creationId xmlns:a16="http://schemas.microsoft.com/office/drawing/2014/main" id="{4A639ABC-ED58-466E-9EC4-0598E187F336}"/>
              </a:ext>
            </a:extLst>
          </p:cNvPr>
          <p:cNvSpPr/>
          <p:nvPr/>
        </p:nvSpPr>
        <p:spPr>
          <a:xfrm>
            <a:off x="15581592" y="503056"/>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926746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9238" cy="113261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261" y="1317691"/>
            <a:ext cx="6324197" cy="4581769"/>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5528" r="8372"/>
          <a:stretch/>
        </p:blipFill>
        <p:spPr>
          <a:xfrm>
            <a:off x="9017205" y="1311465"/>
            <a:ext cx="6293678" cy="4581769"/>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8663"/>
          <a:stretch/>
        </p:blipFill>
        <p:spPr>
          <a:xfrm>
            <a:off x="15842511" y="1358596"/>
            <a:ext cx="6209668" cy="4534638"/>
          </a:xfrm>
          <a:prstGeom prst="rect">
            <a:avLst/>
          </a:prstGeom>
        </p:spPr>
      </p:pic>
      <p:sp>
        <p:nvSpPr>
          <p:cNvPr id="6" name="Rectangle 5">
            <a:extLst>
              <a:ext uri="{FF2B5EF4-FFF2-40B4-BE49-F238E27FC236}">
                <a16:creationId xmlns:a16="http://schemas.microsoft.com/office/drawing/2014/main" id="{78AEE88F-7F6F-1844-AA7C-D93421A3866E}"/>
              </a:ext>
            </a:extLst>
          </p:cNvPr>
          <p:cNvSpPr/>
          <p:nvPr/>
        </p:nvSpPr>
        <p:spPr>
          <a:xfrm>
            <a:off x="2252261" y="5999559"/>
            <a:ext cx="6236336" cy="10152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Positioning: The journey to find the soul for the brand</a:t>
            </a:r>
          </a:p>
          <a:p>
            <a:endParaRPr lang="vi-VN" sz="2400" dirty="0">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id="{78AEE88F-7F6F-1844-AA7C-D93421A3866E}"/>
              </a:ext>
            </a:extLst>
          </p:cNvPr>
          <p:cNvSpPr/>
          <p:nvPr/>
        </p:nvSpPr>
        <p:spPr>
          <a:xfrm>
            <a:off x="9017206" y="5999561"/>
            <a:ext cx="6236336" cy="10152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Corporate culture: Endogenous resources of the brand</a:t>
            </a:r>
          </a:p>
          <a:p>
            <a:endParaRPr lang="vi-VN" sz="2400" dirty="0">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id="{78AEE88F-7F6F-1844-AA7C-D93421A3866E}"/>
              </a:ext>
            </a:extLst>
          </p:cNvPr>
          <p:cNvSpPr/>
          <p:nvPr/>
        </p:nvSpPr>
        <p:spPr>
          <a:xfrm>
            <a:off x="15829177" y="5999559"/>
            <a:ext cx="6236336" cy="92980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04 Brand Story You Should Tell</a:t>
            </a:r>
          </a:p>
          <a:p>
            <a:endParaRPr lang="en-US" sz="2400" dirty="0">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A2185C00-EA68-BE40-AEF1-CA4974C05E1B}"/>
              </a:ext>
            </a:extLst>
          </p:cNvPr>
          <p:cNvSpPr txBox="1"/>
          <p:nvPr/>
        </p:nvSpPr>
        <p:spPr>
          <a:xfrm>
            <a:off x="2252261" y="7404225"/>
            <a:ext cx="6236336" cy="3170099"/>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Brand positioning is a way to find the soul of the brand. Having a good brand positioning strategy will help you identify the long-term development path. One of the best examples of "positioning" is the story in "Alice in Wonderland." Alice gets lost and asks his cat. He asked her where she wanted to go. Alice did not know where to go. The cat said to her, "If you do not know where you are going, every way is the same…</a:t>
            </a:r>
          </a:p>
        </p:txBody>
      </p:sp>
      <p:sp>
        <p:nvSpPr>
          <p:cNvPr id="10" name="TextBox 9">
            <a:extLst>
              <a:ext uri="{FF2B5EF4-FFF2-40B4-BE49-F238E27FC236}">
                <a16:creationId xmlns:a16="http://schemas.microsoft.com/office/drawing/2014/main" id="{A2185C00-EA68-BE40-AEF1-CA4974C05E1B}"/>
              </a:ext>
            </a:extLst>
          </p:cNvPr>
          <p:cNvSpPr txBox="1"/>
          <p:nvPr/>
        </p:nvSpPr>
        <p:spPr>
          <a:xfrm>
            <a:off x="9017205" y="7803386"/>
            <a:ext cx="6236336" cy="4401205"/>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Branding, today, plays a crucial role in the development of a business. When it comes to branding, people often think of the economic, legal, marketing or industrial arts aspects ... but not much about the cultural aspects of the brand. Most organizations neglect the importance of developing a strong brand culture before exchanging their value with the outside world. Managers from these companies do not understand that they can hardly expect their employees to deliver a consistent brand experience for their customers while their employees are not provided with a clear culture of branding. ...</a:t>
            </a:r>
          </a:p>
        </p:txBody>
      </p:sp>
      <p:sp>
        <p:nvSpPr>
          <p:cNvPr id="11" name="TextBox 10">
            <a:extLst>
              <a:ext uri="{FF2B5EF4-FFF2-40B4-BE49-F238E27FC236}">
                <a16:creationId xmlns:a16="http://schemas.microsoft.com/office/drawing/2014/main" id="{A2185C00-EA68-BE40-AEF1-CA4974C05E1B}"/>
              </a:ext>
            </a:extLst>
          </p:cNvPr>
          <p:cNvSpPr txBox="1"/>
          <p:nvPr/>
        </p:nvSpPr>
        <p:spPr>
          <a:xfrm>
            <a:off x="15829177" y="7404225"/>
            <a:ext cx="6236336" cy="378565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Many researches over time have demonstrated the effectiveness, practicality and necessity of "storytelling" in marketing. In a survey, 92% of consumers said they tend to absorb things they read more easily in the form of a story. In simple words, compelling stories help people connect and remember more deeply what they have read (or seen or heard).</a:t>
            </a:r>
          </a:p>
          <a:p>
            <a:endParaRPr lang="en-US" sz="2000" dirty="0">
              <a:solidFill>
                <a:schemeClr val="bg1">
                  <a:lumMod val="50000"/>
                </a:schemeClr>
              </a:solidFill>
              <a:latin typeface="Montserrat" charset="0"/>
              <a:ea typeface="Montserrat" charset="0"/>
              <a:cs typeface="Montserrat" charset="0"/>
            </a:endParaRPr>
          </a:p>
          <a:p>
            <a:r>
              <a:rPr lang="en-US" sz="2000" dirty="0">
                <a:solidFill>
                  <a:schemeClr val="bg1">
                    <a:lumMod val="50000"/>
                  </a:schemeClr>
                </a:solidFill>
                <a:latin typeface="Montserrat" charset="0"/>
                <a:ea typeface="Montserrat" charset="0"/>
                <a:cs typeface="Montserrat" charset="0"/>
              </a:rPr>
              <a:t>In fact, for storytellers, even an amateur is better at conveying the story of his brand than a high-paying advertising executive. ..</a:t>
            </a:r>
          </a:p>
        </p:txBody>
      </p:sp>
      <p:sp>
        <p:nvSpPr>
          <p:cNvPr id="18" name="Rectangle 17"/>
          <p:cNvSpPr/>
          <p:nvPr/>
        </p:nvSpPr>
        <p:spPr>
          <a:xfrm>
            <a:off x="12337255" y="7183434"/>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19" name="Rectangle 18"/>
          <p:cNvSpPr/>
          <p:nvPr/>
        </p:nvSpPr>
        <p:spPr>
          <a:xfrm>
            <a:off x="9042968" y="7183434"/>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11.05.2018</a:t>
            </a:r>
            <a:endParaRPr lang="en-US" sz="1600">
              <a:latin typeface="Montserrat" charset="0"/>
              <a:ea typeface="Montserrat" charset="0"/>
              <a:cs typeface="Montserrat" charset="0"/>
            </a:endParaRPr>
          </a:p>
        </p:txBody>
      </p:sp>
      <p:sp>
        <p:nvSpPr>
          <p:cNvPr id="20" name="Rectangle 19"/>
          <p:cNvSpPr/>
          <p:nvPr/>
        </p:nvSpPr>
        <p:spPr>
          <a:xfrm>
            <a:off x="5551046" y="6993155"/>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1" name="Rectangle 20"/>
          <p:cNvSpPr/>
          <p:nvPr/>
        </p:nvSpPr>
        <p:spPr>
          <a:xfrm>
            <a:off x="2256759" y="6993155"/>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08.05.2018</a:t>
            </a:r>
            <a:endParaRPr lang="en-US" sz="1600">
              <a:latin typeface="Montserrat" charset="0"/>
              <a:ea typeface="Montserrat" charset="0"/>
              <a:cs typeface="Montserrat" charset="0"/>
            </a:endParaRPr>
          </a:p>
        </p:txBody>
      </p:sp>
      <p:sp>
        <p:nvSpPr>
          <p:cNvPr id="22" name="Rectangle 21"/>
          <p:cNvSpPr/>
          <p:nvPr/>
        </p:nvSpPr>
        <p:spPr>
          <a:xfrm>
            <a:off x="19076438" y="6886830"/>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3" name="Rectangle 22"/>
          <p:cNvSpPr/>
          <p:nvPr/>
        </p:nvSpPr>
        <p:spPr>
          <a:xfrm>
            <a:off x="15782151" y="6886830"/>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21.06.2018</a:t>
            </a:r>
            <a:endParaRPr lang="en-US" sz="1600">
              <a:latin typeface="Montserrat" charset="0"/>
              <a:ea typeface="Montserrat" charset="0"/>
              <a:cs typeface="Montserrat" charset="0"/>
            </a:endParaRPr>
          </a:p>
        </p:txBody>
      </p:sp>
    </p:spTree>
    <p:extLst>
      <p:ext uri="{BB962C8B-B14F-4D97-AF65-F5344CB8AC3E}">
        <p14:creationId xmlns:p14="http://schemas.microsoft.com/office/powerpoint/2010/main" val="2025188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9238" cy="11326188"/>
          </a:xfrm>
          <a:prstGeom prst="rect">
            <a:avLst/>
          </a:prstGeom>
        </p:spPr>
      </p:pic>
      <p:sp>
        <p:nvSpPr>
          <p:cNvPr id="7" name="Rectangle 6">
            <a:extLst>
              <a:ext uri="{FF2B5EF4-FFF2-40B4-BE49-F238E27FC236}">
                <a16:creationId xmlns:a16="http://schemas.microsoft.com/office/drawing/2014/main" id="{78AEE88F-7F6F-1844-AA7C-D93421A3866E}"/>
              </a:ext>
            </a:extLst>
          </p:cNvPr>
          <p:cNvSpPr/>
          <p:nvPr/>
        </p:nvSpPr>
        <p:spPr>
          <a:xfrm>
            <a:off x="2298866" y="5999559"/>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Brand positioning for the medical industry</a:t>
            </a:r>
          </a:p>
        </p:txBody>
      </p:sp>
      <p:sp>
        <p:nvSpPr>
          <p:cNvPr id="13" name="Rectangle 12"/>
          <p:cNvSpPr/>
          <p:nvPr/>
        </p:nvSpPr>
        <p:spPr>
          <a:xfrm>
            <a:off x="19103072" y="6675653"/>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14" name="Rectangle 13"/>
          <p:cNvSpPr/>
          <p:nvPr/>
        </p:nvSpPr>
        <p:spPr>
          <a:xfrm>
            <a:off x="15839491" y="6675653"/>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
        <p:nvSpPr>
          <p:cNvPr id="20" name="Rectangle 19">
            <a:extLst>
              <a:ext uri="{FF2B5EF4-FFF2-40B4-BE49-F238E27FC236}">
                <a16:creationId xmlns:a16="http://schemas.microsoft.com/office/drawing/2014/main" id="{78AEE88F-7F6F-1844-AA7C-D93421A3866E}"/>
              </a:ext>
            </a:extLst>
          </p:cNvPr>
          <p:cNvSpPr/>
          <p:nvPr/>
        </p:nvSpPr>
        <p:spPr>
          <a:xfrm>
            <a:off x="15839493" y="5999560"/>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Strategic branding in Vietnam 2018 (P1): Brand positioning 4.0</a:t>
            </a:r>
          </a:p>
        </p:txBody>
      </p:sp>
      <p:sp>
        <p:nvSpPr>
          <p:cNvPr id="21" name="TextBox 20">
            <a:extLst>
              <a:ext uri="{FF2B5EF4-FFF2-40B4-BE49-F238E27FC236}">
                <a16:creationId xmlns:a16="http://schemas.microsoft.com/office/drawing/2014/main" id="{A2185C00-EA68-BE40-AEF1-CA4974C05E1B}"/>
              </a:ext>
            </a:extLst>
          </p:cNvPr>
          <p:cNvSpPr txBox="1"/>
          <p:nvPr/>
        </p:nvSpPr>
        <p:spPr>
          <a:xfrm>
            <a:off x="15839492" y="7212441"/>
            <a:ext cx="6275051" cy="3170099"/>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Today, people evaluate the success or failure of corporate brands based on their relationship with the employees, the experience they bring to the customer, and the influence from the business. Points and their behavior to the community, society. Therefore, brand positioning in 2018 is completely different from the brand positioning of the 1980s, 2000s or 2010. So what do we need to pay attention to?</a:t>
            </a:r>
          </a:p>
          <a:p>
            <a:endParaRPr lang="vi-VN" sz="2000" dirty="0">
              <a:solidFill>
                <a:schemeClr val="bg1">
                  <a:lumMod val="50000"/>
                </a:schemeClr>
              </a:solidFill>
              <a:latin typeface="Montserrat" charset="0"/>
              <a:ea typeface="Montserrat" charset="0"/>
              <a:cs typeface="Montserrat"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970" r="5380"/>
          <a:stretch/>
        </p:blipFill>
        <p:spPr>
          <a:xfrm>
            <a:off x="2298866" y="1311463"/>
            <a:ext cx="6236336" cy="4581769"/>
          </a:xfrm>
          <a:prstGeom prst="rect">
            <a:avLst/>
          </a:prstGeom>
        </p:spPr>
      </p:pic>
      <p:sp>
        <p:nvSpPr>
          <p:cNvPr id="15" name="Rectangle 14"/>
          <p:cNvSpPr/>
          <p:nvPr/>
        </p:nvSpPr>
        <p:spPr>
          <a:xfrm>
            <a:off x="5488310" y="6683976"/>
            <a:ext cx="1620957"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Lại Tiến Mạnh</a:t>
            </a:r>
            <a:endParaRPr lang="en-US" sz="1600">
              <a:latin typeface="Montserrat" charset="0"/>
              <a:ea typeface="Montserrat" charset="0"/>
              <a:cs typeface="Montserrat" charset="0"/>
            </a:endParaRPr>
          </a:p>
        </p:txBody>
      </p:sp>
      <p:sp>
        <p:nvSpPr>
          <p:cNvPr id="16" name="Rectangle 15"/>
          <p:cNvSpPr/>
          <p:nvPr/>
        </p:nvSpPr>
        <p:spPr>
          <a:xfrm>
            <a:off x="2260150" y="6690767"/>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01.07.2018</a:t>
            </a:r>
            <a:endParaRPr lang="en-US" sz="1600">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A2185C00-EA68-BE40-AEF1-CA4974C05E1B}"/>
              </a:ext>
            </a:extLst>
          </p:cNvPr>
          <p:cNvSpPr txBox="1"/>
          <p:nvPr/>
        </p:nvSpPr>
        <p:spPr>
          <a:xfrm>
            <a:off x="2260152" y="7204695"/>
            <a:ext cx="6275048"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The boundaries between pharmaceutical, cosmetic, medicine or functional foods are quite fragile for most consumers. How to choose the brand name of the product, choose what personality brand and put it into the frame of reference is chosen by the brand ...</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sp>
        <p:nvSpPr>
          <p:cNvPr id="19" name="Rectangle 18"/>
          <p:cNvSpPr/>
          <p:nvPr/>
        </p:nvSpPr>
        <p:spPr>
          <a:xfrm>
            <a:off x="12294041" y="7178022"/>
            <a:ext cx="2164375" cy="338554"/>
          </a:xfrm>
          <a:prstGeom prst="rect">
            <a:avLst/>
          </a:prstGeom>
          <a:solidFill>
            <a:schemeClr val="bg1"/>
          </a:solidFill>
        </p:spPr>
        <p:txBody>
          <a:bodyPr wrap="none">
            <a:spAutoFit/>
          </a:bodyPr>
          <a:lstStyle/>
          <a:p>
            <a:r>
              <a:rPr lang="en-US" sz="1600">
                <a:latin typeface="Montserrat" charset="0"/>
                <a:ea typeface="Montserrat" charset="0"/>
                <a:cs typeface="Montserrat" charset="0"/>
              </a:rPr>
              <a:t>Nguyễn Thanh Sơn</a:t>
            </a:r>
          </a:p>
        </p:txBody>
      </p:sp>
      <p:sp>
        <p:nvSpPr>
          <p:cNvPr id="23" name="Rectangle 22"/>
          <p:cNvSpPr/>
          <p:nvPr/>
        </p:nvSpPr>
        <p:spPr>
          <a:xfrm>
            <a:off x="9049820" y="7172917"/>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11.01.2018</a:t>
            </a:r>
            <a:endParaRPr lang="en-US" sz="1600">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id="{78AEE88F-7F6F-1844-AA7C-D93421A3866E}"/>
              </a:ext>
            </a:extLst>
          </p:cNvPr>
          <p:cNvSpPr/>
          <p:nvPr/>
        </p:nvSpPr>
        <p:spPr>
          <a:xfrm>
            <a:off x="9069177" y="6069158"/>
            <a:ext cx="6236336" cy="8519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Marketing Communications Trends 2018</a:t>
            </a:r>
          </a:p>
        </p:txBody>
      </p:sp>
      <p:sp>
        <p:nvSpPr>
          <p:cNvPr id="25" name="TextBox 24">
            <a:extLst>
              <a:ext uri="{FF2B5EF4-FFF2-40B4-BE49-F238E27FC236}">
                <a16:creationId xmlns:a16="http://schemas.microsoft.com/office/drawing/2014/main" id="{A2185C00-EA68-BE40-AEF1-CA4974C05E1B}"/>
              </a:ext>
            </a:extLst>
          </p:cNvPr>
          <p:cNvSpPr txBox="1"/>
          <p:nvPr/>
        </p:nvSpPr>
        <p:spPr>
          <a:xfrm>
            <a:off x="9049820" y="7692501"/>
            <a:ext cx="6275051"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n 2018, the trends of marketing communications in Vietnam continue to be affected by the changing media, marketing and change of Vietnam, all of which can be summarized in one word - meaning (re-define).</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10595" r="22888"/>
          <a:stretch/>
        </p:blipFill>
        <p:spPr>
          <a:xfrm>
            <a:off x="9049820" y="1311464"/>
            <a:ext cx="6275051" cy="4581769"/>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14299" b="12290"/>
          <a:stretch/>
        </p:blipFill>
        <p:spPr>
          <a:xfrm>
            <a:off x="15820131" y="1311463"/>
            <a:ext cx="6255698" cy="4592380"/>
          </a:xfrm>
          <a:prstGeom prst="rect">
            <a:avLst/>
          </a:prstGeom>
        </p:spPr>
      </p:pic>
    </p:spTree>
    <p:extLst>
      <p:ext uri="{BB962C8B-B14F-4D97-AF65-F5344CB8AC3E}">
        <p14:creationId xmlns:p14="http://schemas.microsoft.com/office/powerpoint/2010/main" val="2008474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9238" cy="11326188"/>
          </a:xfrm>
          <a:prstGeom prst="rect">
            <a:avLst/>
          </a:prstGeom>
        </p:spPr>
      </p:pic>
      <p:sp>
        <p:nvSpPr>
          <p:cNvPr id="7" name="Rectangle 6">
            <a:extLst>
              <a:ext uri="{FF2B5EF4-FFF2-40B4-BE49-F238E27FC236}">
                <a16:creationId xmlns:a16="http://schemas.microsoft.com/office/drawing/2014/main" id="{78AEE88F-7F6F-1844-AA7C-D93421A3866E}"/>
              </a:ext>
            </a:extLst>
          </p:cNvPr>
          <p:cNvSpPr/>
          <p:nvPr/>
        </p:nvSpPr>
        <p:spPr>
          <a:xfrm>
            <a:off x="2260150" y="5999560"/>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Brand Strategy Trends Vietnam 2018 (P2): Personality brand</a:t>
            </a:r>
          </a:p>
        </p:txBody>
      </p:sp>
      <p:sp>
        <p:nvSpPr>
          <p:cNvPr id="20" name="Rectangle 19">
            <a:extLst>
              <a:ext uri="{FF2B5EF4-FFF2-40B4-BE49-F238E27FC236}">
                <a16:creationId xmlns:a16="http://schemas.microsoft.com/office/drawing/2014/main" id="{78AEE88F-7F6F-1844-AA7C-D93421A3866E}"/>
              </a:ext>
            </a:extLst>
          </p:cNvPr>
          <p:cNvSpPr/>
          <p:nvPr/>
        </p:nvSpPr>
        <p:spPr>
          <a:xfrm>
            <a:off x="15839493" y="5999560"/>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Strategic branding in Vietnam 2018 (P4): Effective communication</a:t>
            </a:r>
          </a:p>
        </p:txBody>
      </p:sp>
      <p:sp>
        <p:nvSpPr>
          <p:cNvPr id="21" name="TextBox 20">
            <a:extLst>
              <a:ext uri="{FF2B5EF4-FFF2-40B4-BE49-F238E27FC236}">
                <a16:creationId xmlns:a16="http://schemas.microsoft.com/office/drawing/2014/main" id="{A2185C00-EA68-BE40-AEF1-CA4974C05E1B}"/>
              </a:ext>
            </a:extLst>
          </p:cNvPr>
          <p:cNvSpPr txBox="1"/>
          <p:nvPr/>
        </p:nvSpPr>
        <p:spPr>
          <a:xfrm>
            <a:off x="15839492" y="7212441"/>
            <a:ext cx="6275051" cy="3477875"/>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Today, people evaluate the success or failure of corporate brands based on their relationship with the employees, the experience they bring to the customer, and the influence from the business. Points and their behavior to the community, society. Therefore, brand positioning in 2018 is completely different from brand positioning of the 1980s, 2000s or 2010. So what do we need to pay attention to?</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A2185C00-EA68-BE40-AEF1-CA4974C05E1B}"/>
              </a:ext>
            </a:extLst>
          </p:cNvPr>
          <p:cNvSpPr txBox="1"/>
          <p:nvPr/>
        </p:nvSpPr>
        <p:spPr>
          <a:xfrm>
            <a:off x="2260152" y="7204695"/>
            <a:ext cx="6275048"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The boundaries between pharmaceutical, cosmetic, medicine or functional foods are quite fragile for most consumers. How to choose the brand name of the product, choose what personality brand and put it into the frame of reference is chosen by the brand ...</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id="{78AEE88F-7F6F-1844-AA7C-D93421A3866E}"/>
              </a:ext>
            </a:extLst>
          </p:cNvPr>
          <p:cNvSpPr/>
          <p:nvPr/>
        </p:nvSpPr>
        <p:spPr>
          <a:xfrm>
            <a:off x="9069177" y="6069158"/>
            <a:ext cx="6236336" cy="8519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Brand Strategy Trends Vietnam 2018 (P3): Internal Specialist</a:t>
            </a:r>
          </a:p>
        </p:txBody>
      </p:sp>
      <p:sp>
        <p:nvSpPr>
          <p:cNvPr id="25" name="TextBox 24">
            <a:extLst>
              <a:ext uri="{FF2B5EF4-FFF2-40B4-BE49-F238E27FC236}">
                <a16:creationId xmlns:a16="http://schemas.microsoft.com/office/drawing/2014/main" id="{A2185C00-EA68-BE40-AEF1-CA4974C05E1B}"/>
              </a:ext>
            </a:extLst>
          </p:cNvPr>
          <p:cNvSpPr txBox="1"/>
          <p:nvPr/>
        </p:nvSpPr>
        <p:spPr>
          <a:xfrm>
            <a:off x="9049820" y="7692501"/>
            <a:ext cx="6275051"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In 2018, the trends of marketing communications in Vietnam continue to be affected by the changing media, marketing and change of Vietnam, all of which can be summarized in one word - meaning (re-define).</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0595" r="22888"/>
          <a:stretch/>
        </p:blipFill>
        <p:spPr>
          <a:xfrm>
            <a:off x="9049820" y="1311464"/>
            <a:ext cx="6275051" cy="4581769"/>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697" t="13827" b="16996"/>
          <a:stretch/>
        </p:blipFill>
        <p:spPr>
          <a:xfrm>
            <a:off x="9033758" y="1311465"/>
            <a:ext cx="6373930" cy="4574985"/>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714" t="13235" r="-225" b="14172"/>
          <a:stretch/>
        </p:blipFill>
        <p:spPr>
          <a:xfrm>
            <a:off x="2298866" y="1311464"/>
            <a:ext cx="6260215" cy="4578348"/>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t="11748" b="15210"/>
          <a:stretch/>
        </p:blipFill>
        <p:spPr>
          <a:xfrm>
            <a:off x="15815610" y="1316095"/>
            <a:ext cx="6260219" cy="4572503"/>
          </a:xfrm>
          <a:prstGeom prst="rect">
            <a:avLst/>
          </a:prstGeom>
        </p:spPr>
      </p:pic>
      <p:sp>
        <p:nvSpPr>
          <p:cNvPr id="22" name="Rectangle 21"/>
          <p:cNvSpPr/>
          <p:nvPr/>
        </p:nvSpPr>
        <p:spPr>
          <a:xfrm>
            <a:off x="19103072" y="6675653"/>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7" name="Rectangle 26"/>
          <p:cNvSpPr/>
          <p:nvPr/>
        </p:nvSpPr>
        <p:spPr>
          <a:xfrm>
            <a:off x="15839491" y="6675653"/>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
        <p:nvSpPr>
          <p:cNvPr id="28" name="Rectangle 27"/>
          <p:cNvSpPr/>
          <p:nvPr/>
        </p:nvSpPr>
        <p:spPr>
          <a:xfrm>
            <a:off x="12332758" y="7182962"/>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9" name="Rectangle 28"/>
          <p:cNvSpPr/>
          <p:nvPr/>
        </p:nvSpPr>
        <p:spPr>
          <a:xfrm>
            <a:off x="9069177" y="7182962"/>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
        <p:nvSpPr>
          <p:cNvPr id="30" name="Rectangle 29"/>
          <p:cNvSpPr/>
          <p:nvPr/>
        </p:nvSpPr>
        <p:spPr>
          <a:xfrm>
            <a:off x="5562447" y="6675653"/>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31" name="Rectangle 30"/>
          <p:cNvSpPr/>
          <p:nvPr/>
        </p:nvSpPr>
        <p:spPr>
          <a:xfrm>
            <a:off x="2298866" y="6675653"/>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Tree>
    <p:extLst>
      <p:ext uri="{BB962C8B-B14F-4D97-AF65-F5344CB8AC3E}">
        <p14:creationId xmlns:p14="http://schemas.microsoft.com/office/powerpoint/2010/main" val="169820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17620D-6C4D-49B6-A5F8-852533908CB7}"/>
              </a:ext>
            </a:extLst>
          </p:cNvPr>
          <p:cNvPicPr>
            <a:picLocks noChangeAspect="1"/>
          </p:cNvPicPr>
          <p:nvPr/>
        </p:nvPicPr>
        <p:blipFill rotWithShape="1">
          <a:blip r:embed="rId2"/>
          <a:srcRect t="26078" r="1146" b="23963"/>
          <a:stretch/>
        </p:blipFill>
        <p:spPr>
          <a:xfrm>
            <a:off x="0" y="3594737"/>
            <a:ext cx="24379238" cy="6927119"/>
          </a:xfrm>
          <a:prstGeom prst="rect">
            <a:avLst/>
          </a:prstGeom>
        </p:spPr>
      </p:pic>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21709"/>
          <a:stretch/>
        </p:blipFill>
        <p:spPr>
          <a:xfrm>
            <a:off x="0" y="3594739"/>
            <a:ext cx="6112162" cy="5982781"/>
          </a:xfrm>
          <a:prstGeom prst="rect">
            <a:avLst/>
          </a:prstGeom>
        </p:spPr>
      </p:pic>
      <p:sp>
        <p:nvSpPr>
          <p:cNvPr id="5" name="TextBox 4">
            <a:extLst>
              <a:ext uri="{FF2B5EF4-FFF2-40B4-BE49-F238E27FC236}">
                <a16:creationId xmlns:a16="http://schemas.microsoft.com/office/drawing/2014/main" id="{AAF48E4B-5D98-47A9-AEFE-CC970989314B}"/>
              </a:ext>
            </a:extLst>
          </p:cNvPr>
          <p:cNvSpPr txBox="1"/>
          <p:nvPr/>
        </p:nvSpPr>
        <p:spPr>
          <a:xfrm>
            <a:off x="18884387" y="6669342"/>
            <a:ext cx="4923462" cy="769441"/>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   </a:t>
            </a:r>
          </a:p>
          <a:p>
            <a:pPr algn="ctr"/>
            <a:r>
              <a:rPr lang="en-US" sz="2200">
                <a:solidFill>
                  <a:schemeClr val="bg1">
                    <a:lumMod val="50000"/>
                  </a:schemeClr>
                </a:solidFill>
                <a:latin typeface="Montserrat" charset="0"/>
                <a:ea typeface="Montserrat" charset="0"/>
                <a:cs typeface="Montserrat" charset="0"/>
              </a:rPr>
              <a:t>   </a:t>
            </a:r>
          </a:p>
        </p:txBody>
      </p:sp>
      <p:sp>
        <p:nvSpPr>
          <p:cNvPr id="7" name="TextBox 6">
            <a:extLst>
              <a:ext uri="{FF2B5EF4-FFF2-40B4-BE49-F238E27FC236}">
                <a16:creationId xmlns:a16="http://schemas.microsoft.com/office/drawing/2014/main" id="{F32E37AE-08F6-4017-A9C8-1B706D3B8BA2}"/>
              </a:ext>
            </a:extLst>
          </p:cNvPr>
          <p:cNvSpPr txBox="1"/>
          <p:nvPr/>
        </p:nvSpPr>
        <p:spPr>
          <a:xfrm>
            <a:off x="6246880" y="6601597"/>
            <a:ext cx="5786154" cy="3370153"/>
          </a:xfrm>
          <a:prstGeom prst="rect">
            <a:avLst/>
          </a:prstGeom>
          <a:solidFill>
            <a:srgbClr val="FAFAFA"/>
          </a:solidFill>
        </p:spPr>
        <p:txBody>
          <a:bodyPr wrap="square" rtlCol="0">
            <a:spAutoFit/>
          </a:bodyPr>
          <a:lstStyle/>
          <a:p>
            <a:pPr algn="ctr"/>
            <a:r>
              <a:rPr lang="en-US" sz="2400" dirty="0">
                <a:solidFill>
                  <a:schemeClr val="bg1">
                    <a:lumMod val="50000"/>
                  </a:schemeClr>
                </a:solidFill>
                <a:latin typeface="Montserrat" pitchFamily="2" charset="77"/>
              </a:rPr>
              <a:t>MVV Group brings together over 200 experienced, knowledgeable and passionate consultants in the fields of Branding, Advertising, Media, Product Design, Film Production, Digital </a:t>
            </a:r>
            <a:r>
              <a:rPr lang="vi-VN" sz="2000" dirty="0">
                <a:solidFill>
                  <a:schemeClr val="bg1">
                    <a:lumMod val="50000"/>
                  </a:schemeClr>
                </a:solidFill>
                <a:latin typeface="Montserrat" pitchFamily="2" charset="77"/>
              </a:rPr>
              <a:t>Marketing</a:t>
            </a:r>
            <a:r>
              <a:rPr lang="vi-VN" sz="2400" dirty="0">
                <a:solidFill>
                  <a:schemeClr val="bg1">
                    <a:lumMod val="50000"/>
                  </a:schemeClr>
                </a:solidFill>
                <a:latin typeface="Montserrat" pitchFamily="2" charset="77"/>
              </a:rPr>
              <a:t> </a:t>
            </a:r>
            <a:r>
              <a:rPr lang="en-US" sz="2400" dirty="0">
                <a:solidFill>
                  <a:schemeClr val="bg1">
                    <a:lumMod val="50000"/>
                  </a:schemeClr>
                </a:solidFill>
                <a:latin typeface="Montserrat" pitchFamily="2" charset="77"/>
              </a:rPr>
              <a:t>Content </a:t>
            </a:r>
            <a:r>
              <a:rPr lang="vi-VN" sz="2400" dirty="0">
                <a:solidFill>
                  <a:schemeClr val="bg1">
                    <a:lumMod val="50000"/>
                  </a:schemeClr>
                </a:solidFill>
                <a:latin typeface="Montserrat" pitchFamily="2" charset="77"/>
              </a:rPr>
              <a:t>creative</a:t>
            </a:r>
            <a:r>
              <a:rPr lang="en-US" sz="2400" dirty="0">
                <a:solidFill>
                  <a:schemeClr val="bg1">
                    <a:lumMod val="50000"/>
                  </a:schemeClr>
                </a:solidFill>
                <a:latin typeface="Montserrat" pitchFamily="2" charset="77"/>
              </a:rPr>
              <a:t>, technology </a:t>
            </a:r>
          </a:p>
          <a:p>
            <a:pPr algn="ctr"/>
            <a:r>
              <a:rPr lang="en-US" sz="2400" dirty="0">
                <a:solidFill>
                  <a:schemeClr val="bg1">
                    <a:lumMod val="50000"/>
                  </a:schemeClr>
                </a:solidFill>
                <a:latin typeface="Montserrat" pitchFamily="2" charset="77"/>
              </a:rPr>
              <a:t>...</a:t>
            </a:r>
          </a:p>
          <a:p>
            <a:pPr algn="ctr"/>
            <a:endParaRPr lang="en-US" sz="2100" dirty="0">
              <a:solidFill>
                <a:schemeClr val="bg1">
                  <a:lumMod val="50000"/>
                </a:schemeClr>
              </a:solidFill>
              <a:latin typeface="Montserrat" pitchFamily="2" charset="77"/>
              <a:ea typeface="Montserrat" charset="0"/>
              <a:cs typeface="Montserrat" charset="0"/>
            </a:endParaRPr>
          </a:p>
        </p:txBody>
      </p:sp>
      <p:sp>
        <p:nvSpPr>
          <p:cNvPr id="8" name="TextBox 7">
            <a:extLst>
              <a:ext uri="{FF2B5EF4-FFF2-40B4-BE49-F238E27FC236}">
                <a16:creationId xmlns:a16="http://schemas.microsoft.com/office/drawing/2014/main" id="{27EFD85D-46CC-46CF-A267-67C08B2025AF}"/>
              </a:ext>
            </a:extLst>
          </p:cNvPr>
          <p:cNvSpPr txBox="1"/>
          <p:nvPr/>
        </p:nvSpPr>
        <p:spPr>
          <a:xfrm>
            <a:off x="18593084" y="6601597"/>
            <a:ext cx="5506068" cy="430887"/>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Frequently Asked Questions</a:t>
            </a:r>
          </a:p>
        </p:txBody>
      </p:sp>
      <p:sp>
        <p:nvSpPr>
          <p:cNvPr id="6" name="TextBox 5">
            <a:extLst>
              <a:ext uri="{FF2B5EF4-FFF2-40B4-BE49-F238E27FC236}">
                <a16:creationId xmlns:a16="http://schemas.microsoft.com/office/drawing/2014/main" id="{DD3AF320-0235-422D-8733-43784D6B6DE9}"/>
              </a:ext>
            </a:extLst>
          </p:cNvPr>
          <p:cNvSpPr txBox="1"/>
          <p:nvPr/>
        </p:nvSpPr>
        <p:spPr>
          <a:xfrm>
            <a:off x="6554726" y="5541871"/>
            <a:ext cx="5203547" cy="953851"/>
          </a:xfrm>
          <a:prstGeom prst="rect">
            <a:avLst/>
          </a:prstGeom>
          <a:solidFill>
            <a:srgbClr val="FAFAFA"/>
          </a:solidFill>
        </p:spPr>
        <p:txBody>
          <a:bodyPr wrap="square" rtlCol="0">
            <a:spAutoFit/>
          </a:bodyPr>
          <a:lstStyle/>
          <a:p>
            <a:pPr algn="ctr"/>
            <a:r>
              <a:rPr lang="vi-VN" sz="2799" dirty="0">
                <a:latin typeface="Montserrat" charset="0"/>
                <a:ea typeface="Montserrat" charset="0"/>
                <a:cs typeface="Montserrat" charset="0"/>
              </a:rPr>
              <a:t>Member of Media Ventures Vietnam Group</a:t>
            </a:r>
            <a:endParaRPr lang="en-US" sz="2799" dirty="0">
              <a:latin typeface="Montserrat" charset="0"/>
              <a:ea typeface="Montserrat" charset="0"/>
              <a:cs typeface="Montserrat"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727" y="4243097"/>
            <a:ext cx="2872785" cy="1298774"/>
          </a:xfrm>
          <a:prstGeom prst="rect">
            <a:avLst/>
          </a:prstGeom>
        </p:spPr>
      </p:pic>
      <p:sp>
        <p:nvSpPr>
          <p:cNvPr id="14" name="TextBox 13">
            <a:extLst>
              <a:ext uri="{FF2B5EF4-FFF2-40B4-BE49-F238E27FC236}">
                <a16:creationId xmlns:a16="http://schemas.microsoft.com/office/drawing/2014/main" id="{F32E37AE-08F6-4017-A9C8-1B706D3B8BA2}"/>
              </a:ext>
            </a:extLst>
          </p:cNvPr>
          <p:cNvSpPr txBox="1"/>
          <p:nvPr/>
        </p:nvSpPr>
        <p:spPr>
          <a:xfrm>
            <a:off x="18757358" y="6936968"/>
            <a:ext cx="5050491" cy="3000821"/>
          </a:xfrm>
          <a:prstGeom prst="rect">
            <a:avLst/>
          </a:prstGeom>
          <a:solidFill>
            <a:srgbClr val="FAFAFA"/>
          </a:solidFill>
        </p:spPr>
        <p:txBody>
          <a:bodyPr wrap="square" rtlCol="0">
            <a:spAutoFit/>
          </a:bodyPr>
          <a:lstStyle/>
          <a:p>
            <a:pPr algn="ctr"/>
            <a:r>
              <a:rPr lang="en-US" sz="2400" dirty="0" err="1">
                <a:solidFill>
                  <a:schemeClr val="bg1">
                    <a:lumMod val="50000"/>
                  </a:schemeClr>
                </a:solidFill>
                <a:latin typeface="Montserrat" pitchFamily="2" charset="77"/>
              </a:rPr>
              <a:t>Mibrand</a:t>
            </a:r>
            <a:r>
              <a:rPr lang="en-US" sz="2400" dirty="0">
                <a:solidFill>
                  <a:schemeClr val="bg1">
                    <a:lumMod val="50000"/>
                  </a:schemeClr>
                </a:solidFill>
                <a:latin typeface="Montserrat" pitchFamily="2" charset="77"/>
              </a:rPr>
              <a:t> is the official partner and representative in Vietnam of Brand Finance (UK) - one of the three </a:t>
            </a:r>
            <a:r>
              <a:rPr lang="vi-VN" sz="2400" dirty="0">
                <a:solidFill>
                  <a:schemeClr val="bg1">
                    <a:lumMod val="50000"/>
                  </a:schemeClr>
                </a:solidFill>
                <a:latin typeface="Montserrat" pitchFamily="2" charset="77"/>
              </a:rPr>
              <a:t>biggest</a:t>
            </a:r>
            <a:r>
              <a:rPr lang="en-US" sz="2400" dirty="0">
                <a:solidFill>
                  <a:schemeClr val="bg1">
                    <a:lumMod val="50000"/>
                  </a:schemeClr>
                </a:solidFill>
                <a:latin typeface="Montserrat" pitchFamily="2" charset="77"/>
              </a:rPr>
              <a:t> </a:t>
            </a:r>
            <a:r>
              <a:rPr lang="vi-VN" sz="2400" dirty="0">
                <a:solidFill>
                  <a:schemeClr val="bg1">
                    <a:lumMod val="50000"/>
                  </a:schemeClr>
                </a:solidFill>
                <a:latin typeface="Montserrat" pitchFamily="2" charset="77"/>
              </a:rPr>
              <a:t>company offer </a:t>
            </a:r>
            <a:r>
              <a:rPr lang="en-US" sz="2400" dirty="0">
                <a:solidFill>
                  <a:schemeClr val="bg1">
                    <a:lumMod val="50000"/>
                  </a:schemeClr>
                </a:solidFill>
                <a:latin typeface="Montserrat" pitchFamily="2" charset="77"/>
              </a:rPr>
              <a:t>Brand Valuation </a:t>
            </a:r>
            <a:r>
              <a:rPr lang="vi-VN" sz="2400" dirty="0">
                <a:solidFill>
                  <a:schemeClr val="bg1">
                    <a:lumMod val="50000"/>
                  </a:schemeClr>
                </a:solidFill>
                <a:latin typeface="Montserrat" pitchFamily="2" charset="77"/>
              </a:rPr>
              <a:t>service in the world</a:t>
            </a:r>
          </a:p>
          <a:p>
            <a:pPr algn="ctr"/>
            <a:r>
              <a:rPr lang="vi-VN" sz="2400" dirty="0">
                <a:solidFill>
                  <a:schemeClr val="bg1">
                    <a:lumMod val="50000"/>
                  </a:schemeClr>
                </a:solidFill>
                <a:latin typeface="Montserrat" pitchFamily="2" charset="77"/>
              </a:rPr>
              <a:t>...</a:t>
            </a:r>
            <a:r>
              <a:rPr lang="en-US" sz="2400" dirty="0">
                <a:solidFill>
                  <a:schemeClr val="bg1">
                    <a:lumMod val="50000"/>
                  </a:schemeClr>
                </a:solidFill>
                <a:latin typeface="Montserrat" pitchFamily="2" charset="77"/>
              </a:rPr>
              <a:t> </a:t>
            </a:r>
          </a:p>
          <a:p>
            <a:pPr algn="ctr"/>
            <a:endParaRPr lang="en-US" sz="2100" dirty="0">
              <a:solidFill>
                <a:schemeClr val="bg1">
                  <a:lumMod val="50000"/>
                </a:schemeClr>
              </a:solidFill>
              <a:latin typeface="Montserrat" pitchFamily="2" charset="77"/>
              <a:ea typeface="Montserrat" charset="0"/>
              <a:cs typeface="Montserrat" charset="0"/>
            </a:endParaRPr>
          </a:p>
        </p:txBody>
      </p:sp>
      <p:sp>
        <p:nvSpPr>
          <p:cNvPr id="4" name="TextBox 3">
            <a:extLst>
              <a:ext uri="{FF2B5EF4-FFF2-40B4-BE49-F238E27FC236}">
                <a16:creationId xmlns:a16="http://schemas.microsoft.com/office/drawing/2014/main" id="{E37E911B-2610-4CEF-AC1F-18A0F984A582}"/>
              </a:ext>
            </a:extLst>
          </p:cNvPr>
          <p:cNvSpPr txBox="1"/>
          <p:nvPr/>
        </p:nvSpPr>
        <p:spPr>
          <a:xfrm>
            <a:off x="19183095" y="5565238"/>
            <a:ext cx="4314829" cy="1384866"/>
          </a:xfrm>
          <a:prstGeom prst="rect">
            <a:avLst/>
          </a:prstGeom>
          <a:solidFill>
            <a:srgbClr val="FAFAFA"/>
          </a:solidFill>
        </p:spPr>
        <p:txBody>
          <a:bodyPr wrap="square" rtlCol="0">
            <a:spAutoFit/>
          </a:bodyPr>
          <a:lstStyle/>
          <a:p>
            <a:pPr algn="ctr"/>
            <a:r>
              <a:rPr lang="en-US" sz="2800" dirty="0">
                <a:latin typeface="Montserrat" pitchFamily="2" charset="77"/>
              </a:rPr>
              <a:t>Strategic partnership </a:t>
            </a:r>
            <a:r>
              <a:rPr lang="vi-VN" sz="2800" dirty="0">
                <a:latin typeface="Montserrat" pitchFamily="2" charset="77"/>
                <a:ea typeface="Calibri" charset="0"/>
                <a:cs typeface="Calibri" charset="0"/>
              </a:rPr>
              <a:t>with Brand Finance</a:t>
            </a:r>
            <a:endParaRPr lang="en-US" sz="2800" dirty="0">
              <a:latin typeface="Montserrat" pitchFamily="2" charset="77"/>
              <a:ea typeface="Calibri" charset="0"/>
              <a:cs typeface="Calibri" charset="0"/>
            </a:endParaRPr>
          </a:p>
          <a:p>
            <a:pPr algn="ctr"/>
            <a:endParaRPr lang="en-US" sz="2799" dirty="0">
              <a:latin typeface="Montserrat" pitchFamily="2" charset="77"/>
              <a:ea typeface="Montserrat" charset="0"/>
              <a:cs typeface="Montserrat" charset="0"/>
            </a:endParaRPr>
          </a:p>
        </p:txBody>
      </p:sp>
      <p:pic>
        <p:nvPicPr>
          <p:cNvPr id="17" name="Picture 16">
            <a:extLst>
              <a:ext uri="{FF2B5EF4-FFF2-40B4-BE49-F238E27FC236}">
                <a16:creationId xmlns:a16="http://schemas.microsoft.com/office/drawing/2014/main" id="{A43C5E53-6075-413D-92A8-F031CEBBB58C}"/>
              </a:ext>
            </a:extLst>
          </p:cNvPr>
          <p:cNvPicPr>
            <a:picLocks noChangeAspect="1"/>
          </p:cNvPicPr>
          <p:nvPr/>
        </p:nvPicPr>
        <p:blipFill rotWithShape="1">
          <a:blip r:embed="rId5"/>
          <a:srcRect t="5158" b="6534"/>
          <a:stretch/>
        </p:blipFill>
        <p:spPr>
          <a:xfrm>
            <a:off x="20056119" y="4322899"/>
            <a:ext cx="2579998" cy="1139169"/>
          </a:xfrm>
          <a:prstGeom prst="rect">
            <a:avLst/>
          </a:prstGeom>
        </p:spPr>
      </p:pic>
      <p:pic>
        <p:nvPicPr>
          <p:cNvPr id="18" name="Picture 17" descr="A screenshot of a cell phone&#10;&#10;Description generated with high confidence">
            <a:extLst>
              <a:ext uri="{FF2B5EF4-FFF2-40B4-BE49-F238E27FC236}">
                <a16:creationId xmlns:a16="http://schemas.microsoft.com/office/drawing/2014/main" id="{C2DE5358-0C0B-439B-BDD8-5D9DB47641F4}"/>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2314" b="29970"/>
          <a:stretch/>
        </p:blipFill>
        <p:spPr>
          <a:xfrm>
            <a:off x="12033034" y="3594738"/>
            <a:ext cx="6268747" cy="6122008"/>
          </a:xfrm>
          <a:prstGeom prst="rect">
            <a:avLst/>
          </a:prstGeom>
        </p:spPr>
      </p:pic>
      <p:sp>
        <p:nvSpPr>
          <p:cNvPr id="21" name="Rectangle 20"/>
          <p:cNvSpPr/>
          <p:nvPr/>
        </p:nvSpPr>
        <p:spPr>
          <a:xfrm>
            <a:off x="747135" y="11820631"/>
            <a:ext cx="15118101" cy="1077218"/>
          </a:xfrm>
          <a:prstGeom prst="rect">
            <a:avLst/>
          </a:prstGeom>
        </p:spPr>
        <p:txBody>
          <a:bodyPr wrap="square">
            <a:spAutoFit/>
          </a:bodyPr>
          <a:lstStyle/>
          <a:p>
            <a:pPr lvl="0"/>
            <a:r>
              <a:rPr lang="vi-VN" sz="2200" b="1">
                <a:solidFill>
                  <a:prstClr val="black"/>
                </a:solidFill>
                <a:latin typeface="Montserrat" charset="0"/>
                <a:ea typeface="Montserrat" charset="0"/>
                <a:cs typeface="Montserrat" charset="0"/>
              </a:rPr>
              <a:t>(Button) </a:t>
            </a:r>
          </a:p>
          <a:p>
            <a:r>
              <a:rPr lang="vi-VN" sz="2100">
                <a:solidFill>
                  <a:prstClr val="black"/>
                </a:solidFill>
                <a:latin typeface="Montserrat" charset="0"/>
                <a:ea typeface="Montserrat" charset="0"/>
                <a:cs typeface="Montserrat" charset="0"/>
              </a:rPr>
              <a:t>1 </a:t>
            </a:r>
            <a:r>
              <a:rPr lang="mr-IN" sz="2100">
                <a:solidFill>
                  <a:prstClr val="black"/>
                </a:solidFill>
                <a:latin typeface="Montserrat" charset="0"/>
                <a:ea typeface="Montserrat" charset="0"/>
                <a:cs typeface="Montserrat" charset="0"/>
              </a:rPr>
              <a:t>–</a:t>
            </a:r>
            <a:r>
              <a:rPr lang="vi-VN" sz="2100">
                <a:solidFill>
                  <a:prstClr val="black"/>
                </a:solidFill>
                <a:latin typeface="Montserrat" charset="0"/>
                <a:ea typeface="Montserrat" charset="0"/>
                <a:cs typeface="Montserrat" charset="0"/>
              </a:rPr>
              <a:t> </a:t>
            </a:r>
            <a:r>
              <a:rPr lang="vi-VN" sz="2100" b="1">
                <a:solidFill>
                  <a:prstClr val="black"/>
                </a:solidFill>
                <a:latin typeface="Montserrat" charset="0"/>
                <a:ea typeface="Montserrat" charset="0"/>
                <a:cs typeface="Montserrat" charset="0"/>
              </a:rPr>
              <a:t>Thành viên của</a:t>
            </a:r>
            <a:r>
              <a:rPr lang="en-US" sz="2100" b="1">
                <a:solidFill>
                  <a:prstClr val="black"/>
                </a:solidFill>
                <a:latin typeface="Montserrat" charset="0"/>
                <a:ea typeface="Montserrat" charset="0"/>
                <a:cs typeface="Montserrat" charset="0"/>
              </a:rPr>
              <a:t> Media Venture Vietnam Group </a:t>
            </a:r>
            <a:r>
              <a:rPr lang="vi-VN" sz="2100">
                <a:solidFill>
                  <a:prstClr val="black"/>
                </a:solidFill>
                <a:latin typeface="Montserrat" charset="0"/>
                <a:ea typeface="Montserrat" charset="0"/>
                <a:cs typeface="Montserrat" charset="0"/>
              </a:rPr>
              <a:t>&gt; Link dẫn về 2.2</a:t>
            </a:r>
          </a:p>
          <a:p>
            <a:r>
              <a:rPr lang="vi-VN" sz="2100">
                <a:solidFill>
                  <a:prstClr val="black"/>
                </a:solidFill>
                <a:latin typeface="Montserrat" charset="0"/>
                <a:ea typeface="Montserrat" charset="0"/>
                <a:cs typeface="Montserrat" charset="0"/>
              </a:rPr>
              <a:t>2 </a:t>
            </a:r>
            <a:r>
              <a:rPr lang="mr-IN" sz="2100">
                <a:solidFill>
                  <a:prstClr val="black"/>
                </a:solidFill>
                <a:latin typeface="Montserrat" charset="0"/>
                <a:ea typeface="Montserrat" charset="0"/>
                <a:cs typeface="Montserrat" charset="0"/>
              </a:rPr>
              <a:t>–</a:t>
            </a:r>
            <a:r>
              <a:rPr lang="vi-VN" sz="2100">
                <a:solidFill>
                  <a:prstClr val="black"/>
                </a:solidFill>
                <a:latin typeface="Montserrat" charset="0"/>
                <a:ea typeface="Montserrat" charset="0"/>
                <a:cs typeface="Montserrat" charset="0"/>
              </a:rPr>
              <a:t> </a:t>
            </a:r>
            <a:r>
              <a:rPr lang="vi-VN" sz="2100" b="1">
                <a:latin typeface="Montserrat" charset="0"/>
                <a:ea typeface="Montserrat" charset="0"/>
                <a:cs typeface="Montserrat" charset="0"/>
              </a:rPr>
              <a:t>Đối tác chiến lược với Brand Finance</a:t>
            </a:r>
            <a:r>
              <a:rPr lang="en-US" sz="2100">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&gt; Link dẫn về 6.1</a:t>
            </a:r>
            <a:endParaRPr lang="en-US" sz="2100" b="1" dirty="0">
              <a:latin typeface="Montserrat" charset="0"/>
              <a:ea typeface="Montserrat" charset="0"/>
              <a:cs typeface="Montserrat" charset="0"/>
            </a:endParaRPr>
          </a:p>
        </p:txBody>
      </p:sp>
      <p:pic>
        <p:nvPicPr>
          <p:cNvPr id="10" name="Picture 9"/>
          <p:cNvPicPr>
            <a:picLocks noChangeAspect="1"/>
          </p:cNvPicPr>
          <p:nvPr/>
        </p:nvPicPr>
        <p:blipFill>
          <a:blip r:embed="rId7"/>
          <a:stretch>
            <a:fillRect/>
          </a:stretch>
        </p:blipFill>
        <p:spPr>
          <a:xfrm>
            <a:off x="1383349" y="6334486"/>
            <a:ext cx="3109195" cy="973586"/>
          </a:xfrm>
          <a:prstGeom prst="rect">
            <a:avLst/>
          </a:prstGeom>
        </p:spPr>
      </p:pic>
    </p:spTree>
    <p:extLst>
      <p:ext uri="{BB962C8B-B14F-4D97-AF65-F5344CB8AC3E}">
        <p14:creationId xmlns:p14="http://schemas.microsoft.com/office/powerpoint/2010/main" val="2842031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1831579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4706649" y="5273945"/>
            <a:ext cx="14864967"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VI. Brand Finance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39013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4272" b="13415"/>
          <a:stretch/>
        </p:blipFill>
        <p:spPr>
          <a:xfrm rot="10800000" flipH="1">
            <a:off x="0" y="1130140"/>
            <a:ext cx="24381500" cy="5407820"/>
          </a:xfrm>
          <a:prstGeom prst="rect">
            <a:avLst/>
          </a:prstGeom>
        </p:spPr>
      </p:pic>
      <p:sp>
        <p:nvSpPr>
          <p:cNvPr id="3" name="Rectangle 2">
            <a:extLst>
              <a:ext uri="{FF2B5EF4-FFF2-40B4-BE49-F238E27FC236}">
                <a16:creationId xmlns:a16="http://schemas.microsoft.com/office/drawing/2014/main" id="{3D8FA402-9827-426C-9622-7156CFF8E599}"/>
              </a:ext>
            </a:extLst>
          </p:cNvPr>
          <p:cNvSpPr/>
          <p:nvPr/>
        </p:nvSpPr>
        <p:spPr>
          <a:xfrm>
            <a:off x="0" y="1084817"/>
            <a:ext cx="24379238" cy="545314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id="{067520FB-0CC1-47D3-A098-6202EF9F5E18}"/>
              </a:ext>
            </a:extLst>
          </p:cNvPr>
          <p:cNvSpPr txBox="1"/>
          <p:nvPr/>
        </p:nvSpPr>
        <p:spPr>
          <a:xfrm>
            <a:off x="3925260" y="372141"/>
            <a:ext cx="2350551"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id="{4A639ABC-ED58-466E-9EC4-0598E187F336}"/>
              </a:ext>
            </a:extLst>
          </p:cNvPr>
          <p:cNvSpPr/>
          <p:nvPr/>
        </p:nvSpPr>
        <p:spPr>
          <a:xfrm>
            <a:off x="13132628" y="166280"/>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id="{8B5A6BB2-C08F-4FE5-B6E0-689DAF905470}"/>
              </a:ext>
            </a:extLst>
          </p:cNvPr>
          <p:cNvSpPr txBox="1"/>
          <p:nvPr/>
        </p:nvSpPr>
        <p:spPr>
          <a:xfrm>
            <a:off x="1855191" y="2235238"/>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Brand Finance</a:t>
            </a:r>
            <a:endParaRPr lang="en-US" sz="6399"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id="{B9D4EE67-8B9E-4667-9C62-55D825A778EC}"/>
              </a:ext>
            </a:extLst>
          </p:cNvPr>
          <p:cNvSpPr/>
          <p:nvPr/>
        </p:nvSpPr>
        <p:spPr>
          <a:xfrm>
            <a:off x="2910121" y="353899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ontserrat" charset="0"/>
                <a:ea typeface="Montserrat" charset="0"/>
                <a:cs typeface="Montserrat" charset="0"/>
              </a:rPr>
              <a:t>Home   /   </a:t>
            </a:r>
            <a:r>
              <a:rPr lang="vi-VN" sz="2400" dirty="0">
                <a:solidFill>
                  <a:schemeClr val="bg1"/>
                </a:solidFill>
                <a:latin typeface="Montserrat" charset="0"/>
                <a:ea typeface="Montserrat" charset="0"/>
                <a:cs typeface="Montserrat" charset="0"/>
              </a:rPr>
              <a:t>Brand Finance</a:t>
            </a:r>
            <a:endParaRPr lang="en-US" sz="2400" dirty="0">
              <a:solidFill>
                <a:schemeClr val="bg1"/>
              </a:solidFill>
              <a:latin typeface="Montserrat" charset="0"/>
              <a:ea typeface="Montserrat" charset="0"/>
              <a:cs typeface="Montserrat" charset="0"/>
            </a:endParaRP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14366" b="16896"/>
          <a:stretch/>
        </p:blipFill>
        <p:spPr>
          <a:xfrm>
            <a:off x="0" y="5417820"/>
            <a:ext cx="24381500" cy="8298180"/>
          </a:xfrm>
          <a:prstGeom prst="rect">
            <a:avLst/>
          </a:prstGeom>
        </p:spPr>
      </p:pic>
      <p:sp>
        <p:nvSpPr>
          <p:cNvPr id="19" name="Rectangle 18"/>
          <p:cNvSpPr/>
          <p:nvPr/>
        </p:nvSpPr>
        <p:spPr>
          <a:xfrm>
            <a:off x="12738585" y="6031633"/>
            <a:ext cx="10570177" cy="1446550"/>
          </a:xfrm>
          <a:prstGeom prst="rect">
            <a:avLst/>
          </a:prstGeom>
          <a:solidFill>
            <a:schemeClr val="bg1"/>
          </a:solidFill>
        </p:spPr>
        <p:txBody>
          <a:bodyPr wrap="square">
            <a:spAutoFit/>
          </a:bodyPr>
          <a:lstStyle/>
          <a:p>
            <a:r>
              <a:rPr lang="en-US" sz="4400" spc="-30" dirty="0">
                <a:latin typeface="Montserrat" charset="0"/>
                <a:ea typeface="Montserrat" charset="0"/>
                <a:cs typeface="Montserrat" charset="0"/>
              </a:rPr>
              <a:t>Brand Finance: The world's leading brand valuation company</a:t>
            </a:r>
          </a:p>
        </p:txBody>
      </p:sp>
      <p:sp>
        <p:nvSpPr>
          <p:cNvPr id="20" name="Rectangle 19">
            <a:extLst>
              <a:ext uri="{FF2B5EF4-FFF2-40B4-BE49-F238E27FC236}">
                <a16:creationId xmlns:a16="http://schemas.microsoft.com/office/drawing/2014/main" id="{B9D4EE67-8B9E-4667-9C62-55D825A778EC}"/>
              </a:ext>
            </a:extLst>
          </p:cNvPr>
          <p:cNvSpPr/>
          <p:nvPr/>
        </p:nvSpPr>
        <p:spPr>
          <a:xfrm>
            <a:off x="12769253" y="7960495"/>
            <a:ext cx="11090858" cy="3961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err="1">
                <a:solidFill>
                  <a:schemeClr val="tx1"/>
                </a:solidFill>
                <a:latin typeface="Montserrat" charset="0"/>
                <a:ea typeface="Montserrat" charset="0"/>
                <a:cs typeface="Montserrat" charset="0"/>
              </a:rPr>
              <a:t>Mibrand</a:t>
            </a:r>
            <a:r>
              <a:rPr lang="en-US" sz="2400" dirty="0">
                <a:solidFill>
                  <a:schemeClr val="tx1"/>
                </a:solidFill>
                <a:latin typeface="Montserrat" charset="0"/>
                <a:ea typeface="Montserrat" charset="0"/>
                <a:cs typeface="Montserrat" charset="0"/>
              </a:rPr>
              <a:t> Vietnam is a strategic partner and official representative in Vietnam of Brand Finance (UK) - one of the three leading brand </a:t>
            </a:r>
            <a:r>
              <a:rPr lang="en-US" sz="2400" dirty="0" err="1">
                <a:solidFill>
                  <a:schemeClr val="tx1"/>
                </a:solidFill>
                <a:latin typeface="Montserrat" charset="0"/>
                <a:ea typeface="Montserrat" charset="0"/>
                <a:cs typeface="Montserrat" charset="0"/>
              </a:rPr>
              <a:t>valuers</a:t>
            </a:r>
            <a:r>
              <a:rPr lang="en-US" sz="2400" dirty="0">
                <a:solidFill>
                  <a:schemeClr val="tx1"/>
                </a:solidFill>
                <a:latin typeface="Montserrat" charset="0"/>
                <a:ea typeface="Montserrat" charset="0"/>
                <a:cs typeface="Montserrat" charset="0"/>
              </a:rPr>
              <a:t> in the world in more than 20 countries.</a:t>
            </a:r>
          </a:p>
          <a:p>
            <a:pPr>
              <a:lnSpc>
                <a:spcPct val="150000"/>
              </a:lnSpc>
            </a:pPr>
            <a:endParaRPr lang="en-US" sz="2400" dirty="0">
              <a:solidFill>
                <a:schemeClr val="tx1"/>
              </a:solidFill>
              <a:latin typeface="Montserrat" charset="0"/>
              <a:ea typeface="Montserrat" charset="0"/>
              <a:cs typeface="Montserrat" charset="0"/>
            </a:endParaRPr>
          </a:p>
          <a:p>
            <a:pPr>
              <a:lnSpc>
                <a:spcPct val="150000"/>
              </a:lnSpc>
            </a:pPr>
            <a:r>
              <a:rPr lang="en-US" sz="2400" dirty="0">
                <a:solidFill>
                  <a:schemeClr val="tx1"/>
                </a:solidFill>
                <a:latin typeface="Montserrat" charset="0"/>
                <a:ea typeface="Montserrat" charset="0"/>
                <a:cs typeface="Montserrat" charset="0"/>
              </a:rPr>
              <a:t>Each year, Brand Finance valuates about 3,500 brands. With prestigious and specialized charts for many countries and areas, Brand Finance's valuation results are recognized worldwide.</a:t>
            </a:r>
          </a:p>
        </p:txBody>
      </p:sp>
      <p:sp>
        <p:nvSpPr>
          <p:cNvPr id="21" name="Rectangle 20">
            <a:extLst>
              <a:ext uri="{FF2B5EF4-FFF2-40B4-BE49-F238E27FC236}">
                <a16:creationId xmlns:a16="http://schemas.microsoft.com/office/drawing/2014/main" id="{B3F12D54-FB9F-4088-953E-5F56808D03B0}"/>
              </a:ext>
            </a:extLst>
          </p:cNvPr>
          <p:cNvSpPr/>
          <p:nvPr/>
        </p:nvSpPr>
        <p:spPr>
          <a:xfrm>
            <a:off x="12925875" y="12521817"/>
            <a:ext cx="2887579" cy="369332"/>
          </a:xfrm>
          <a:prstGeom prst="rect">
            <a:avLst/>
          </a:prstGeom>
          <a:solidFill>
            <a:srgbClr val="2F3747"/>
          </a:solidFill>
        </p:spPr>
        <p:txBody>
          <a:bodyPr wrap="square">
            <a:spAutoFit/>
          </a:bodyPr>
          <a:lstStyle/>
          <a:p>
            <a:pPr algn="ctr"/>
            <a:r>
              <a:rPr lang="vi-VN" sz="1800" dirty="0">
                <a:solidFill>
                  <a:schemeClr val="bg1"/>
                </a:solidFill>
                <a:latin typeface="Montserrat" charset="0"/>
                <a:ea typeface="Montserrat" charset="0"/>
                <a:cs typeface="Montserrat" charset="0"/>
              </a:rPr>
              <a:t>BRAND FINANCE</a:t>
            </a:r>
          </a:p>
        </p:txBody>
      </p:sp>
      <p:sp>
        <p:nvSpPr>
          <p:cNvPr id="22" name="Rectangle 21"/>
          <p:cNvSpPr/>
          <p:nvPr/>
        </p:nvSpPr>
        <p:spPr>
          <a:xfrm>
            <a:off x="12187238" y="13265089"/>
            <a:ext cx="11672873" cy="430887"/>
          </a:xfrm>
          <a:prstGeom prst="rect">
            <a:avLst/>
          </a:prstGeom>
        </p:spPr>
        <p:txBody>
          <a:bodyPr wrap="square">
            <a:spAutoFit/>
          </a:bodyPr>
          <a:lstStyle/>
          <a:p>
            <a:pPr lvl="0" algn="r"/>
            <a:r>
              <a:rPr lang="vi-VN" sz="2200" b="1">
                <a:solidFill>
                  <a:prstClr val="black"/>
                </a:solidFill>
                <a:latin typeface="Montserrat" charset="0"/>
                <a:ea typeface="Montserrat" charset="0"/>
                <a:cs typeface="Montserrat" charset="0"/>
              </a:rPr>
              <a:t>(Button) VỀ BRAND FINANCE </a:t>
            </a:r>
            <a:r>
              <a:rPr lang="vi-VN" sz="2100">
                <a:solidFill>
                  <a:prstClr val="black"/>
                </a:solidFill>
                <a:latin typeface="Montserrat" charset="0"/>
                <a:ea typeface="Montserrat" charset="0"/>
                <a:cs typeface="Montserrat" charset="0"/>
              </a:rPr>
              <a:t>&gt; Dẫn link đến website: </a:t>
            </a:r>
            <a:r>
              <a:rPr lang="en-US" sz="2100">
                <a:solidFill>
                  <a:prstClr val="black"/>
                </a:solidFill>
                <a:latin typeface="Montserrat" charset="0"/>
                <a:ea typeface="Montserrat" charset="0"/>
                <a:cs typeface="Montserrat" charset="0"/>
              </a:rPr>
              <a:t>http://brandfinance.com/</a:t>
            </a:r>
          </a:p>
        </p:txBody>
      </p:sp>
      <p:pic>
        <p:nvPicPr>
          <p:cNvPr id="26" name="Picture 25"/>
          <p:cNvPicPr>
            <a:picLocks noChangeAspect="1"/>
          </p:cNvPicPr>
          <p:nvPr/>
        </p:nvPicPr>
        <p:blipFill>
          <a:blip r:embed="rId6"/>
          <a:stretch>
            <a:fillRect/>
          </a:stretch>
        </p:blipFill>
        <p:spPr>
          <a:xfrm>
            <a:off x="2230438" y="5969661"/>
            <a:ext cx="9956800" cy="7315200"/>
          </a:xfrm>
          <a:prstGeom prst="rect">
            <a:avLst/>
          </a:prstGeom>
        </p:spPr>
      </p:pic>
      <p:sp>
        <p:nvSpPr>
          <p:cNvPr id="27" name="Rectangle 26">
            <a:extLst>
              <a:ext uri="{FF2B5EF4-FFF2-40B4-BE49-F238E27FC236}">
                <a16:creationId xmlns:a16="http://schemas.microsoft.com/office/drawing/2014/main" id="{4A639ABC-ED58-466E-9EC4-0598E187F336}"/>
              </a:ext>
            </a:extLst>
          </p:cNvPr>
          <p:cNvSpPr/>
          <p:nvPr/>
        </p:nvSpPr>
        <p:spPr>
          <a:xfrm>
            <a:off x="15602857" y="342106"/>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724595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2664"/>
            <a:ext cx="24379238" cy="1319415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id="{C2DE5358-0C0B-439B-BDD8-5D9DB47641F4}"/>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3" t="-144" r="-2" b="24128"/>
          <a:stretch/>
        </p:blipFill>
        <p:spPr>
          <a:xfrm>
            <a:off x="8504" y="252664"/>
            <a:ext cx="12181115" cy="13194150"/>
          </a:xfrm>
          <a:prstGeom prst="rect">
            <a:avLst/>
          </a:prstGeom>
        </p:spPr>
      </p:pic>
      <p:sp>
        <p:nvSpPr>
          <p:cNvPr id="4" name="Rectangle 3"/>
          <p:cNvSpPr/>
          <p:nvPr/>
        </p:nvSpPr>
        <p:spPr>
          <a:xfrm>
            <a:off x="13408675" y="4349866"/>
            <a:ext cx="10626982" cy="1938992"/>
          </a:xfrm>
          <a:prstGeom prst="rect">
            <a:avLst/>
          </a:prstGeom>
          <a:solidFill>
            <a:srgbClr val="FAFAFA"/>
          </a:solidFill>
        </p:spPr>
        <p:txBody>
          <a:bodyPr wrap="square">
            <a:spAutoFit/>
          </a:bodyPr>
          <a:lstStyle/>
          <a:p>
            <a:r>
              <a:rPr lang="en-US" sz="6000" spc="-30" dirty="0">
                <a:latin typeface="Montserrat" charset="0"/>
                <a:ea typeface="Montserrat" charset="0"/>
                <a:cs typeface="Montserrat" charset="0"/>
              </a:rPr>
              <a:t>Top 50 Vietnam Brand in 2017 Report </a:t>
            </a:r>
          </a:p>
        </p:txBody>
      </p:sp>
      <p:sp>
        <p:nvSpPr>
          <p:cNvPr id="5" name="Rectangle 4">
            <a:extLst>
              <a:ext uri="{FF2B5EF4-FFF2-40B4-BE49-F238E27FC236}">
                <a16:creationId xmlns:a16="http://schemas.microsoft.com/office/drawing/2014/main" id="{B9D4EE67-8B9E-4667-9C62-55D825A778EC}"/>
              </a:ext>
            </a:extLst>
          </p:cNvPr>
          <p:cNvSpPr/>
          <p:nvPr/>
        </p:nvSpPr>
        <p:spPr>
          <a:xfrm>
            <a:off x="13408676" y="6862103"/>
            <a:ext cx="9790958" cy="171624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err="1">
                <a:solidFill>
                  <a:schemeClr val="tx1"/>
                </a:solidFill>
                <a:latin typeface="Montserrat" charset="0"/>
                <a:ea typeface="Montserrat" charset="0"/>
                <a:cs typeface="Montserrat" charset="0"/>
              </a:rPr>
              <a:t>Mibrand</a:t>
            </a:r>
            <a:r>
              <a:rPr lang="en-US" sz="2400" dirty="0">
                <a:solidFill>
                  <a:schemeClr val="tx1"/>
                </a:solidFill>
                <a:latin typeface="Montserrat" charset="0"/>
                <a:ea typeface="Montserrat" charset="0"/>
                <a:cs typeface="Montserrat" charset="0"/>
              </a:rPr>
              <a:t> Vietnam has partnered with Brand Finance to announce the list of Top 50 Most Valuable Brands in Vietnam in 2015, 2016 and 2017. These are also the first time that Vietnamese brands have been evaluated by Brand Finance.</a:t>
            </a:r>
          </a:p>
        </p:txBody>
      </p:sp>
      <p:sp>
        <p:nvSpPr>
          <p:cNvPr id="6" name="Rectangle 5">
            <a:extLst>
              <a:ext uri="{FF2B5EF4-FFF2-40B4-BE49-F238E27FC236}">
                <a16:creationId xmlns:a16="http://schemas.microsoft.com/office/drawing/2014/main" id="{B3F12D54-FB9F-4088-953E-5F56808D03B0}"/>
              </a:ext>
            </a:extLst>
          </p:cNvPr>
          <p:cNvSpPr/>
          <p:nvPr/>
        </p:nvSpPr>
        <p:spPr>
          <a:xfrm>
            <a:off x="13611498" y="9333878"/>
            <a:ext cx="3918857" cy="1015663"/>
          </a:xfrm>
          <a:prstGeom prst="rect">
            <a:avLst/>
          </a:prstGeom>
          <a:solidFill>
            <a:srgbClr val="2F3747"/>
          </a:solidFill>
        </p:spPr>
        <p:txBody>
          <a:bodyPr wrap="square">
            <a:spAutoFit/>
          </a:bodyPr>
          <a:lstStyle/>
          <a:p>
            <a:pPr algn="ctr"/>
            <a:endParaRPr lang="vi-VN" sz="2000">
              <a:solidFill>
                <a:schemeClr val="bg1"/>
              </a:solidFill>
              <a:latin typeface="Montserrat" charset="0"/>
              <a:ea typeface="Montserrat" charset="0"/>
              <a:cs typeface="Montserrat" charset="0"/>
            </a:endParaRPr>
          </a:p>
          <a:p>
            <a:pPr algn="ctr"/>
            <a:r>
              <a:rPr lang="vi-VN" sz="2000">
                <a:solidFill>
                  <a:schemeClr val="bg1"/>
                </a:solidFill>
                <a:latin typeface="Montserrat" charset="0"/>
                <a:ea typeface="Montserrat" charset="0"/>
                <a:cs typeface="Montserrat" charset="0"/>
              </a:rPr>
              <a:t>DOWNLOAD PDF +</a:t>
            </a:r>
          </a:p>
          <a:p>
            <a:pPr algn="ctr"/>
            <a:endParaRPr lang="vi-VN" sz="20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585185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17620D-6C4D-49B6-A5F8-852533908CB7}"/>
              </a:ext>
            </a:extLst>
          </p:cNvPr>
          <p:cNvPicPr>
            <a:picLocks noChangeAspect="1"/>
          </p:cNvPicPr>
          <p:nvPr/>
        </p:nvPicPr>
        <p:blipFill rotWithShape="1">
          <a:blip r:embed="rId2"/>
          <a:srcRect t="26078" r="1146" b="23963"/>
          <a:stretch/>
        </p:blipFill>
        <p:spPr>
          <a:xfrm>
            <a:off x="0" y="3594737"/>
            <a:ext cx="24379238" cy="6927119"/>
          </a:xfrm>
          <a:prstGeom prst="rect">
            <a:avLst/>
          </a:prstGeom>
        </p:spPr>
      </p:pic>
      <p:sp>
        <p:nvSpPr>
          <p:cNvPr id="5" name="TextBox 4">
            <a:extLst>
              <a:ext uri="{FF2B5EF4-FFF2-40B4-BE49-F238E27FC236}">
                <a16:creationId xmlns:a16="http://schemas.microsoft.com/office/drawing/2014/main" id="{AAF48E4B-5D98-47A9-AEFE-CC970989314B}"/>
              </a:ext>
            </a:extLst>
          </p:cNvPr>
          <p:cNvSpPr txBox="1"/>
          <p:nvPr/>
        </p:nvSpPr>
        <p:spPr>
          <a:xfrm>
            <a:off x="18884387" y="6669342"/>
            <a:ext cx="4923462" cy="769441"/>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   </a:t>
            </a:r>
          </a:p>
          <a:p>
            <a:pPr algn="ctr"/>
            <a:r>
              <a:rPr lang="en-US" sz="2200">
                <a:solidFill>
                  <a:schemeClr val="bg1">
                    <a:lumMod val="50000"/>
                  </a:schemeClr>
                </a:solidFill>
                <a:latin typeface="Montserrat" charset="0"/>
                <a:ea typeface="Montserrat" charset="0"/>
                <a:cs typeface="Montserrat" charset="0"/>
              </a:rPr>
              <a:t>   </a:t>
            </a:r>
          </a:p>
        </p:txBody>
      </p:sp>
      <p:sp>
        <p:nvSpPr>
          <p:cNvPr id="8" name="TextBox 7">
            <a:extLst>
              <a:ext uri="{FF2B5EF4-FFF2-40B4-BE49-F238E27FC236}">
                <a16:creationId xmlns:a16="http://schemas.microsoft.com/office/drawing/2014/main" id="{27EFD85D-46CC-46CF-A267-67C08B2025AF}"/>
              </a:ext>
            </a:extLst>
          </p:cNvPr>
          <p:cNvSpPr txBox="1"/>
          <p:nvPr/>
        </p:nvSpPr>
        <p:spPr>
          <a:xfrm>
            <a:off x="18593084" y="6601597"/>
            <a:ext cx="5506068" cy="430887"/>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Frequently Asked Questions</a:t>
            </a:r>
          </a:p>
        </p:txBody>
      </p:sp>
      <p:sp>
        <p:nvSpPr>
          <p:cNvPr id="6" name="TextBox 5">
            <a:extLst>
              <a:ext uri="{FF2B5EF4-FFF2-40B4-BE49-F238E27FC236}">
                <a16:creationId xmlns:a16="http://schemas.microsoft.com/office/drawing/2014/main" id="{DD3AF320-0235-422D-8733-43784D6B6DE9}"/>
              </a:ext>
            </a:extLst>
          </p:cNvPr>
          <p:cNvSpPr txBox="1"/>
          <p:nvPr/>
        </p:nvSpPr>
        <p:spPr>
          <a:xfrm>
            <a:off x="6554726" y="5605666"/>
            <a:ext cx="5203547" cy="1384866"/>
          </a:xfrm>
          <a:prstGeom prst="rect">
            <a:avLst/>
          </a:prstGeom>
          <a:solidFill>
            <a:srgbClr val="FAFAFA"/>
          </a:solidFill>
        </p:spPr>
        <p:txBody>
          <a:bodyPr wrap="square" rtlCol="0">
            <a:spAutoFit/>
          </a:bodyPr>
          <a:lstStyle/>
          <a:p>
            <a:pPr algn="ctr"/>
            <a:r>
              <a:rPr lang="en-US" sz="2800" spc="-30" dirty="0">
                <a:latin typeface="Montserrat" charset="0"/>
                <a:ea typeface="Montserrat" charset="0"/>
                <a:cs typeface="Montserrat" charset="0"/>
              </a:rPr>
              <a:t>Top 50 Vietnam Brand in 2015 Report </a:t>
            </a:r>
          </a:p>
          <a:p>
            <a:pPr algn="ctr"/>
            <a:endParaRPr lang="en-US" sz="2799" dirty="0">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id="{E37E911B-2610-4CEF-AC1F-18A0F984A582}"/>
              </a:ext>
            </a:extLst>
          </p:cNvPr>
          <p:cNvSpPr txBox="1"/>
          <p:nvPr/>
        </p:nvSpPr>
        <p:spPr>
          <a:xfrm>
            <a:off x="18706841" y="5605666"/>
            <a:ext cx="5159633" cy="1815625"/>
          </a:xfrm>
          <a:prstGeom prst="rect">
            <a:avLst/>
          </a:prstGeom>
          <a:solidFill>
            <a:srgbClr val="FAFAFA"/>
          </a:solidFill>
        </p:spPr>
        <p:txBody>
          <a:bodyPr wrap="square" rtlCol="0">
            <a:spAutoFit/>
          </a:bodyPr>
          <a:lstStyle/>
          <a:p>
            <a:pPr algn="ctr"/>
            <a:r>
              <a:rPr lang="en-US" sz="2800" spc="-30" dirty="0">
                <a:latin typeface="Montserrat" charset="0"/>
                <a:ea typeface="Montserrat" charset="0"/>
                <a:cs typeface="Montserrat" charset="0"/>
              </a:rPr>
              <a:t>Top 50 Vietnam Brand in 2016 Report </a:t>
            </a:r>
          </a:p>
          <a:p>
            <a:pPr algn="ctr"/>
            <a:endParaRPr lang="en-US" sz="2799" dirty="0">
              <a:latin typeface="Montserrat" charset="0"/>
              <a:ea typeface="Montserrat" charset="0"/>
              <a:cs typeface="Montserrat" charset="0"/>
            </a:endParaRPr>
          </a:p>
          <a:p>
            <a:pPr algn="ctr"/>
            <a:endParaRPr lang="en-US" sz="2799" dirty="0">
              <a:latin typeface="Montserrat" charset="0"/>
              <a:ea typeface="Montserrat" charset="0"/>
              <a:cs typeface="Montserrat" charset="0"/>
            </a:endParaRPr>
          </a:p>
        </p:txBody>
      </p:sp>
      <p:pic>
        <p:nvPicPr>
          <p:cNvPr id="17" name="Picture 16">
            <a:extLst>
              <a:ext uri="{FF2B5EF4-FFF2-40B4-BE49-F238E27FC236}">
                <a16:creationId xmlns:a16="http://schemas.microsoft.com/office/drawing/2014/main" id="{A43C5E53-6075-413D-92A8-F031CEBBB58C}"/>
              </a:ext>
            </a:extLst>
          </p:cNvPr>
          <p:cNvPicPr>
            <a:picLocks noChangeAspect="1"/>
          </p:cNvPicPr>
          <p:nvPr/>
        </p:nvPicPr>
        <p:blipFill rotWithShape="1">
          <a:blip r:embed="rId3"/>
          <a:srcRect t="5158" b="6534"/>
          <a:stretch/>
        </p:blipFill>
        <p:spPr>
          <a:xfrm>
            <a:off x="20056119" y="4344164"/>
            <a:ext cx="2579998" cy="1139169"/>
          </a:xfrm>
          <a:prstGeom prst="rect">
            <a:avLst/>
          </a:prstGeom>
        </p:spPr>
      </p:pic>
      <p:pic>
        <p:nvPicPr>
          <p:cNvPr id="15" name="Picture 14"/>
          <p:cNvPicPr>
            <a:picLocks noChangeAspect="1"/>
          </p:cNvPicPr>
          <p:nvPr/>
        </p:nvPicPr>
        <p:blipFill rotWithShape="1">
          <a:blip r:embed="rId4"/>
          <a:srcRect l="28624" t="16717" r="26721" b="11087"/>
          <a:stretch/>
        </p:blipFill>
        <p:spPr>
          <a:xfrm>
            <a:off x="0" y="3594737"/>
            <a:ext cx="6163966" cy="6015599"/>
          </a:xfrm>
          <a:prstGeom prst="rect">
            <a:avLst/>
          </a:prstGeom>
        </p:spPr>
      </p:pic>
      <p:pic>
        <p:nvPicPr>
          <p:cNvPr id="16" name="Picture 15" descr="A screenshot of a cell phone&#10;&#10;Description generated with high confidence">
            <a:extLst>
              <a:ext uri="{FF2B5EF4-FFF2-40B4-BE49-F238E27FC236}">
                <a16:creationId xmlns:a16="http://schemas.microsoft.com/office/drawing/2014/main" id="{1462C8A5-6841-4C7E-9DC3-FDFB1015A8FA}"/>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30127"/>
          <a:stretch/>
        </p:blipFill>
        <p:spPr>
          <a:xfrm>
            <a:off x="12160062" y="3594737"/>
            <a:ext cx="6128548" cy="6017096"/>
          </a:xfrm>
          <a:prstGeom prst="rect">
            <a:avLst/>
          </a:prstGeom>
        </p:spPr>
      </p:pic>
      <p:pic>
        <p:nvPicPr>
          <p:cNvPr id="19" name="Picture 18">
            <a:extLst>
              <a:ext uri="{FF2B5EF4-FFF2-40B4-BE49-F238E27FC236}">
                <a16:creationId xmlns:a16="http://schemas.microsoft.com/office/drawing/2014/main" id="{A43C5E53-6075-413D-92A8-F031CEBBB58C}"/>
              </a:ext>
            </a:extLst>
          </p:cNvPr>
          <p:cNvPicPr>
            <a:picLocks noChangeAspect="1"/>
          </p:cNvPicPr>
          <p:nvPr/>
        </p:nvPicPr>
        <p:blipFill rotWithShape="1">
          <a:blip r:embed="rId3"/>
          <a:srcRect t="5158" b="6534"/>
          <a:stretch/>
        </p:blipFill>
        <p:spPr>
          <a:xfrm>
            <a:off x="7872015" y="4400120"/>
            <a:ext cx="2579998" cy="1139169"/>
          </a:xfrm>
          <a:prstGeom prst="rect">
            <a:avLst/>
          </a:prstGeom>
        </p:spPr>
      </p:pic>
      <p:sp>
        <p:nvSpPr>
          <p:cNvPr id="20" name="Rectangle 19">
            <a:extLst>
              <a:ext uri="{FF2B5EF4-FFF2-40B4-BE49-F238E27FC236}">
                <a16:creationId xmlns:a16="http://schemas.microsoft.com/office/drawing/2014/main" id="{B3F12D54-FB9F-4088-953E-5F56808D03B0}"/>
              </a:ext>
            </a:extLst>
          </p:cNvPr>
          <p:cNvSpPr/>
          <p:nvPr/>
        </p:nvSpPr>
        <p:spPr>
          <a:xfrm>
            <a:off x="6565755" y="6816799"/>
            <a:ext cx="5192518" cy="830997"/>
          </a:xfrm>
          <a:prstGeom prst="rect">
            <a:avLst/>
          </a:prstGeom>
          <a:solidFill>
            <a:srgbClr val="2F3747"/>
          </a:solidFill>
        </p:spPr>
        <p:txBody>
          <a:bodyPr wrap="square">
            <a:spAutoFit/>
          </a:bodyPr>
          <a:lstStyle/>
          <a:p>
            <a:pPr algn="ctr"/>
            <a:endParaRPr lang="vi-VN"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DOWNLOAD PDF +</a:t>
            </a:r>
          </a:p>
          <a:p>
            <a:pPr algn="ctr"/>
            <a:endParaRPr lang="vi-VN" sz="1600">
              <a:solidFill>
                <a:schemeClr val="bg1"/>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id="{B3F12D54-FB9F-4088-953E-5F56808D03B0}"/>
              </a:ext>
            </a:extLst>
          </p:cNvPr>
          <p:cNvSpPr/>
          <p:nvPr/>
        </p:nvSpPr>
        <p:spPr>
          <a:xfrm>
            <a:off x="18690399" y="6820135"/>
            <a:ext cx="5192518" cy="830997"/>
          </a:xfrm>
          <a:prstGeom prst="rect">
            <a:avLst/>
          </a:prstGeom>
          <a:solidFill>
            <a:srgbClr val="2F3747"/>
          </a:solidFill>
        </p:spPr>
        <p:txBody>
          <a:bodyPr wrap="square">
            <a:spAutoFit/>
          </a:bodyPr>
          <a:lstStyle/>
          <a:p>
            <a:pPr algn="ctr"/>
            <a:endParaRPr lang="vi-VN"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DOWNLOAD PDF +</a:t>
            </a:r>
          </a:p>
          <a:p>
            <a:pPr algn="ctr"/>
            <a:endParaRPr lang="vi-VN"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43781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C92F453-C4BE-4E0C-82EC-099C79427AA6}"/>
              </a:ext>
            </a:extLst>
          </p:cNvPr>
          <p:cNvSpPr/>
          <p:nvPr/>
        </p:nvSpPr>
        <p:spPr>
          <a:xfrm>
            <a:off x="8085785" y="2991531"/>
            <a:ext cx="3903633" cy="1199880"/>
          </a:xfrm>
          <a:prstGeom prst="rect">
            <a:avLst/>
          </a:prstGeom>
        </p:spPr>
        <p:txBody>
          <a:bodyPr wrap="none">
            <a:spAutoFit/>
          </a:bodyPr>
          <a:lstStyle/>
          <a:p>
            <a:pPr algn="ctr" defTabSz="1206275"/>
            <a:r>
              <a:rPr lang="en-US" sz="7197" b="1">
                <a:solidFill>
                  <a:schemeClr val="bg1"/>
                </a:solidFill>
                <a:latin typeface="Lato Light"/>
                <a:cs typeface="Arial" panose="020B0604020202020204" pitchFamily="34" charset="0"/>
              </a:rPr>
              <a:t>HD Bank</a:t>
            </a:r>
          </a:p>
        </p:txBody>
      </p:sp>
      <p:sp>
        <p:nvSpPr>
          <p:cNvPr id="34" name="TextBox 33">
            <a:extLst>
              <a:ext uri="{FF2B5EF4-FFF2-40B4-BE49-F238E27FC236}">
                <a16:creationId xmlns:a16="http://schemas.microsoft.com/office/drawing/2014/main" id="{DF15EDDF-3D63-46E0-8F86-01FBF8D27A13}"/>
              </a:ext>
            </a:extLst>
          </p:cNvPr>
          <p:cNvSpPr txBox="1"/>
          <p:nvPr/>
        </p:nvSpPr>
        <p:spPr>
          <a:xfrm>
            <a:off x="7612388" y="3639857"/>
            <a:ext cx="4910979" cy="769441"/>
          </a:xfrm>
          <a:prstGeom prst="rect">
            <a:avLst/>
          </a:prstGeom>
          <a:noFill/>
        </p:spPr>
        <p:txBody>
          <a:bodyPr wrap="square" rtlCol="0">
            <a:spAutoFit/>
          </a:bodyPr>
          <a:lstStyle/>
          <a:p>
            <a:pPr algn="ctr" defTabSz="1206275"/>
            <a:r>
              <a:rPr lang="en-US" sz="2200">
                <a:solidFill>
                  <a:schemeClr val="bg1"/>
                </a:solidFill>
                <a:latin typeface="Lato Light"/>
                <a:cs typeface="Arial" panose="020B0604020202020204" pitchFamily="34" charset="0"/>
              </a:rPr>
              <a:t>Chiến l</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ợc định vị &amp; phát triển th</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ơng hiệu HD Bank</a:t>
            </a:r>
          </a:p>
        </p:txBody>
      </p:sp>
      <p:sp>
        <p:nvSpPr>
          <p:cNvPr id="35" name="TextBox 34">
            <a:extLst>
              <a:ext uri="{FF2B5EF4-FFF2-40B4-BE49-F238E27FC236}">
                <a16:creationId xmlns:a16="http://schemas.microsoft.com/office/drawing/2014/main" id="{8824A3F6-9B88-4F2C-AEB9-F07DB8B0260B}"/>
              </a:ext>
            </a:extLst>
          </p:cNvPr>
          <p:cNvSpPr txBox="1"/>
          <p:nvPr/>
        </p:nvSpPr>
        <p:spPr>
          <a:xfrm>
            <a:off x="8092117" y="7768566"/>
            <a:ext cx="3898804" cy="830997"/>
          </a:xfrm>
          <a:prstGeom prst="rect">
            <a:avLst/>
          </a:prstGeom>
          <a:noFill/>
        </p:spPr>
        <p:txBody>
          <a:bodyPr wrap="square" rtlCol="0">
            <a:spAutoFit/>
          </a:bodyPr>
          <a:lstStyle/>
          <a:p>
            <a:pPr algn="ctr"/>
            <a:r>
              <a:rPr lang="en-US" sz="2400">
                <a:solidFill>
                  <a:schemeClr val="bg1"/>
                </a:solidFill>
                <a:latin typeface="Lato Light"/>
              </a:rPr>
              <a:t>Brand Positioning &amp; Development Stategy</a:t>
            </a:r>
          </a:p>
        </p:txBody>
      </p:sp>
      <p:pic>
        <p:nvPicPr>
          <p:cNvPr id="3" name="Picture 2">
            <a:extLst>
              <a:ext uri="{FF2B5EF4-FFF2-40B4-BE49-F238E27FC236}">
                <a16:creationId xmlns:a16="http://schemas.microsoft.com/office/drawing/2014/main" id="{25E854D9-6835-0649-BEB8-35CE8AEEADD2}"/>
              </a:ext>
            </a:extLst>
          </p:cNvPr>
          <p:cNvPicPr>
            <a:picLocks noChangeAspect="1"/>
          </p:cNvPicPr>
          <p:nvPr/>
        </p:nvPicPr>
        <p:blipFill rotWithShape="1">
          <a:blip r:embed="rId3">
            <a:extLst>
              <a:ext uri="{28A0092B-C50C-407E-A947-70E740481C1C}">
                <a14:useLocalDpi xmlns:a14="http://schemas.microsoft.com/office/drawing/2010/main" val="0"/>
              </a:ext>
            </a:extLst>
          </a:blip>
          <a:srcRect l="49000"/>
          <a:stretch/>
        </p:blipFill>
        <p:spPr>
          <a:xfrm>
            <a:off x="11945827" y="1339"/>
            <a:ext cx="12433411" cy="13028511"/>
          </a:xfrm>
          <a:prstGeom prst="rect">
            <a:avLst/>
          </a:prstGeom>
        </p:spPr>
      </p:pic>
      <p:sp>
        <p:nvSpPr>
          <p:cNvPr id="9" name="Rectangle 8">
            <a:extLst>
              <a:ext uri="{FF2B5EF4-FFF2-40B4-BE49-F238E27FC236}">
                <a16:creationId xmlns:a16="http://schemas.microsoft.com/office/drawing/2014/main" id="{B3F12D54-FB9F-4088-953E-5F56808D03B0}"/>
              </a:ext>
            </a:extLst>
          </p:cNvPr>
          <p:cNvSpPr/>
          <p:nvPr/>
        </p:nvSpPr>
        <p:spPr>
          <a:xfrm>
            <a:off x="12426114" y="9553125"/>
            <a:ext cx="3597431" cy="923330"/>
          </a:xfrm>
          <a:prstGeom prst="rect">
            <a:avLst/>
          </a:prstGeom>
          <a:solidFill>
            <a:srgbClr val="2F3747"/>
          </a:solidFill>
        </p:spPr>
        <p:txBody>
          <a:bodyPr wrap="square">
            <a:spAutoFit/>
          </a:bodyPr>
          <a:lstStyle/>
          <a:p>
            <a:pPr algn="ctr"/>
            <a:endParaRPr lang="en-US" sz="1800" dirty="0">
              <a:solidFill>
                <a:schemeClr val="bg1"/>
              </a:solidFill>
              <a:latin typeface="Lato Light"/>
            </a:endParaRPr>
          </a:p>
          <a:p>
            <a:pPr algn="ctr"/>
            <a:r>
              <a:rPr lang="vi-VN" sz="1800" dirty="0">
                <a:solidFill>
                  <a:schemeClr val="bg1"/>
                </a:solidFill>
                <a:latin typeface="Montserrat" charset="0"/>
                <a:ea typeface="Montserrat" charset="0"/>
                <a:cs typeface="Montserrat" charset="0"/>
              </a:rPr>
              <a:t>SEND MESSAGE</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Lato Light"/>
            </a:endParaRPr>
          </a:p>
        </p:txBody>
      </p:sp>
      <p:sp>
        <p:nvSpPr>
          <p:cNvPr id="8" name="Rectangle 7"/>
          <p:cNvSpPr/>
          <p:nvPr/>
        </p:nvSpPr>
        <p:spPr>
          <a:xfrm>
            <a:off x="975170" y="13122656"/>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GỬI YÊU CẦU </a:t>
            </a:r>
            <a:r>
              <a:rPr lang="vi-VN" sz="2100">
                <a:solidFill>
                  <a:prstClr val="black"/>
                </a:solidFill>
                <a:latin typeface="Montserrat" charset="0"/>
                <a:ea typeface="Montserrat" charset="0"/>
                <a:cs typeface="Montserrat" charset="0"/>
              </a:rPr>
              <a:t>&gt; Gửi vào Email: contac</a:t>
            </a:r>
            <a:r>
              <a:rPr lang="en-US" sz="2100">
                <a:solidFill>
                  <a:prstClr val="black"/>
                </a:solidFill>
                <a:latin typeface="Montserrat" charset="0"/>
                <a:ea typeface="Montserrat" charset="0"/>
                <a:cs typeface="Montserrat" charset="0"/>
              </a:rPr>
              <a:t>t</a:t>
            </a:r>
            <a:r>
              <a:rPr lang="vi-VN" sz="2100">
                <a:solidFill>
                  <a:prstClr val="black"/>
                </a:solidFill>
                <a:latin typeface="Montserrat" charset="0"/>
                <a:ea typeface="Montserrat" charset="0"/>
                <a:cs typeface="Montserrat" charset="0"/>
              </a:rPr>
              <a:t>us@mibrand.vn </a:t>
            </a:r>
            <a:endParaRPr lang="en-US" sz="2100">
              <a:solidFill>
                <a:prstClr val="black"/>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id="{FCBA7045-3887-6F47-95EC-77CE877E4B82}"/>
              </a:ext>
            </a:extLst>
          </p:cNvPr>
          <p:cNvSpPr txBox="1"/>
          <p:nvPr/>
        </p:nvSpPr>
        <p:spPr>
          <a:xfrm>
            <a:off x="12425799" y="590909"/>
            <a:ext cx="10542744" cy="1323439"/>
          </a:xfrm>
          <a:prstGeom prst="rect">
            <a:avLst/>
          </a:prstGeom>
          <a:solidFill>
            <a:srgbClr val="FAFAFA"/>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000" dirty="0">
                <a:latin typeface="Montserrat" charset="0"/>
                <a:ea typeface="Montserrat" charset="0"/>
                <a:cs typeface="Montserrat" charset="0"/>
              </a:rPr>
              <a:t>Valuate your brand with </a:t>
            </a:r>
            <a:r>
              <a:rPr lang="en-US" sz="4000" dirty="0" err="1">
                <a:latin typeface="Montserrat" charset="0"/>
                <a:ea typeface="Montserrat" charset="0"/>
                <a:cs typeface="Montserrat" charset="0"/>
              </a:rPr>
              <a:t>Mibrand</a:t>
            </a:r>
            <a:r>
              <a:rPr lang="en-US" sz="4000" dirty="0">
                <a:latin typeface="Montserrat" charset="0"/>
                <a:ea typeface="Montserrat" charset="0"/>
                <a:cs typeface="Montserrat" charset="0"/>
              </a:rPr>
              <a:t> Vietnam and Brand Finance</a:t>
            </a:r>
          </a:p>
        </p:txBody>
      </p:sp>
      <p:sp>
        <p:nvSpPr>
          <p:cNvPr id="12" name="TextBox 11">
            <a:extLst>
              <a:ext uri="{FF2B5EF4-FFF2-40B4-BE49-F238E27FC236}">
                <a16:creationId xmlns:a16="http://schemas.microsoft.com/office/drawing/2014/main" id="{CFFD0DE8-94F5-5049-9B12-1CDF1F9EF703}"/>
              </a:ext>
            </a:extLst>
          </p:cNvPr>
          <p:cNvSpPr txBox="1"/>
          <p:nvPr/>
        </p:nvSpPr>
        <p:spPr>
          <a:xfrm>
            <a:off x="12425799" y="1914348"/>
            <a:ext cx="10947155" cy="738664"/>
          </a:xfrm>
          <a:prstGeom prst="rect">
            <a:avLst/>
          </a:prstGeom>
          <a:solidFill>
            <a:srgbClr val="FAFAFA"/>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Learn more about brand valuation with Mibrand Vietnam and Brand Finance by leaving a message and sending a request  today.</a:t>
            </a:r>
          </a:p>
        </p:txBody>
      </p:sp>
      <p:sp>
        <p:nvSpPr>
          <p:cNvPr id="13" name="TextBox 12">
            <a:extLst>
              <a:ext uri="{FF2B5EF4-FFF2-40B4-BE49-F238E27FC236}">
                <a16:creationId xmlns:a16="http://schemas.microsoft.com/office/drawing/2014/main" id="{CFFD0DE8-94F5-5049-9B12-1CDF1F9EF703}"/>
              </a:ext>
            </a:extLst>
          </p:cNvPr>
          <p:cNvSpPr txBox="1"/>
          <p:nvPr/>
        </p:nvSpPr>
        <p:spPr>
          <a:xfrm>
            <a:off x="12523367"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Name:</a:t>
            </a:r>
          </a:p>
        </p:txBody>
      </p:sp>
      <p:sp>
        <p:nvSpPr>
          <p:cNvPr id="14" name="TextBox 13">
            <a:extLst>
              <a:ext uri="{FF2B5EF4-FFF2-40B4-BE49-F238E27FC236}">
                <a16:creationId xmlns:a16="http://schemas.microsoft.com/office/drawing/2014/main" id="{CFFD0DE8-94F5-5049-9B12-1CDF1F9EF703}"/>
              </a:ext>
            </a:extLst>
          </p:cNvPr>
          <p:cNvSpPr txBox="1"/>
          <p:nvPr/>
        </p:nvSpPr>
        <p:spPr>
          <a:xfrm>
            <a:off x="17744233"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Email:</a:t>
            </a:r>
          </a:p>
        </p:txBody>
      </p:sp>
      <p:sp>
        <p:nvSpPr>
          <p:cNvPr id="15" name="TextBox 14">
            <a:extLst>
              <a:ext uri="{FF2B5EF4-FFF2-40B4-BE49-F238E27FC236}">
                <a16:creationId xmlns:a16="http://schemas.microsoft.com/office/drawing/2014/main" id="{CFFD0DE8-94F5-5049-9B12-1CDF1F9EF703}"/>
              </a:ext>
            </a:extLst>
          </p:cNvPr>
          <p:cNvSpPr txBox="1"/>
          <p:nvPr/>
        </p:nvSpPr>
        <p:spPr>
          <a:xfrm>
            <a:off x="12520304"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Telephone:</a:t>
            </a:r>
          </a:p>
        </p:txBody>
      </p:sp>
      <p:sp>
        <p:nvSpPr>
          <p:cNvPr id="16" name="TextBox 15">
            <a:extLst>
              <a:ext uri="{FF2B5EF4-FFF2-40B4-BE49-F238E27FC236}">
                <a16:creationId xmlns:a16="http://schemas.microsoft.com/office/drawing/2014/main" id="{CFFD0DE8-94F5-5049-9B12-1CDF1F9EF703}"/>
              </a:ext>
            </a:extLst>
          </p:cNvPr>
          <p:cNvSpPr txBox="1"/>
          <p:nvPr/>
        </p:nvSpPr>
        <p:spPr>
          <a:xfrm>
            <a:off x="17744231"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Name of company:</a:t>
            </a:r>
          </a:p>
        </p:txBody>
      </p:sp>
      <p:sp>
        <p:nvSpPr>
          <p:cNvPr id="17" name="TextBox 16">
            <a:extLst>
              <a:ext uri="{FF2B5EF4-FFF2-40B4-BE49-F238E27FC236}">
                <a16:creationId xmlns:a16="http://schemas.microsoft.com/office/drawing/2014/main" id="{CFFD0DE8-94F5-5049-9B12-1CDF1F9EF703}"/>
              </a:ext>
            </a:extLst>
          </p:cNvPr>
          <p:cNvSpPr txBox="1"/>
          <p:nvPr/>
        </p:nvSpPr>
        <p:spPr>
          <a:xfrm>
            <a:off x="12520302" y="6304269"/>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Message:</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23095"/>
          <a:stretch/>
        </p:blipFill>
        <p:spPr>
          <a:xfrm>
            <a:off x="923112" y="590909"/>
            <a:ext cx="11022715" cy="11989018"/>
          </a:xfrm>
          <a:prstGeom prst="rect">
            <a:avLst/>
          </a:prstGeom>
        </p:spPr>
      </p:pic>
    </p:spTree>
    <p:extLst>
      <p:ext uri="{BB962C8B-B14F-4D97-AF65-F5344CB8AC3E}">
        <p14:creationId xmlns:p14="http://schemas.microsoft.com/office/powerpoint/2010/main" val="1809747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6500851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6742465" y="5273945"/>
            <a:ext cx="10793339"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VII. CAREERS</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438197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t="11826" b="41611"/>
          <a:stretch/>
        </p:blipFill>
        <p:spPr>
          <a:xfrm>
            <a:off x="-11718" y="1164387"/>
            <a:ext cx="24379240" cy="6811051"/>
          </a:xfrm>
          <a:prstGeom prst="rect">
            <a:avLst/>
          </a:prstGeom>
        </p:spPr>
      </p:pic>
      <p:sp>
        <p:nvSpPr>
          <p:cNvPr id="24" name="Rectangle 23">
            <a:extLst>
              <a:ext uri="{FF2B5EF4-FFF2-40B4-BE49-F238E27FC236}">
                <a16:creationId xmlns:a16="http://schemas.microsoft.com/office/drawing/2014/main" id="{3D8FA402-9827-426C-9622-7156CFF8E599}"/>
              </a:ext>
            </a:extLst>
          </p:cNvPr>
          <p:cNvSpPr/>
          <p:nvPr/>
        </p:nvSpPr>
        <p:spPr>
          <a:xfrm>
            <a:off x="-1" y="1130141"/>
            <a:ext cx="24367523" cy="684529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13" name="Picture 12">
            <a:extLst>
              <a:ext uri="{FF2B5EF4-FFF2-40B4-BE49-F238E27FC236}">
                <a16:creationId xmlns:a16="http://schemas.microsoft.com/office/drawing/2014/main"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4" name="TextBox 13">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15" name="TextBox 14">
            <a:extLst>
              <a:ext uri="{FF2B5EF4-FFF2-40B4-BE49-F238E27FC236}">
                <a16:creationId xmlns:a16="http://schemas.microsoft.com/office/drawing/2014/main"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16" name="TextBox 15">
            <a:extLst>
              <a:ext uri="{FF2B5EF4-FFF2-40B4-BE49-F238E27FC236}">
                <a16:creationId xmlns:a16="http://schemas.microsoft.com/office/drawing/2014/main"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18" name="Rectangle 17">
            <a:extLst>
              <a:ext uri="{FF2B5EF4-FFF2-40B4-BE49-F238E27FC236}">
                <a16:creationId xmlns:a16="http://schemas.microsoft.com/office/drawing/2014/main"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9" name="Rectangle 18">
            <a:extLst>
              <a:ext uri="{FF2B5EF4-FFF2-40B4-BE49-F238E27FC236}">
                <a16:creationId xmlns:a16="http://schemas.microsoft.com/office/drawing/2014/main" id="{4A639ABC-ED58-466E-9EC4-0598E187F336}"/>
              </a:ext>
            </a:extLst>
          </p:cNvPr>
          <p:cNvSpPr/>
          <p:nvPr/>
        </p:nvSpPr>
        <p:spPr>
          <a:xfrm>
            <a:off x="13146810" y="283148"/>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20" name="Rectangle 19">
            <a:extLst>
              <a:ext uri="{FF2B5EF4-FFF2-40B4-BE49-F238E27FC236}">
                <a16:creationId xmlns:a16="http://schemas.microsoft.com/office/drawing/2014/main" id="{B3F12D54-FB9F-4088-953E-5F56808D03B0}"/>
              </a:ext>
            </a:extLst>
          </p:cNvPr>
          <p:cNvSpPr/>
          <p:nvPr/>
        </p:nvSpPr>
        <p:spPr>
          <a:xfrm>
            <a:off x="18549937"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id="{8B5A6BB2-C08F-4FE5-B6E0-689DAF905470}"/>
              </a:ext>
            </a:extLst>
          </p:cNvPr>
          <p:cNvSpPr txBox="1"/>
          <p:nvPr/>
        </p:nvSpPr>
        <p:spPr>
          <a:xfrm>
            <a:off x="1832887" y="3628331"/>
            <a:ext cx="20645427" cy="1077090"/>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Career in </a:t>
            </a:r>
            <a:r>
              <a:rPr lang="en-US" sz="6399" dirty="0" err="1">
                <a:solidFill>
                  <a:schemeClr val="bg1"/>
                </a:solidFill>
                <a:latin typeface="Montserrat" charset="0"/>
                <a:ea typeface="Montserrat" charset="0"/>
                <a:cs typeface="Montserrat" charset="0"/>
              </a:rPr>
              <a:t>Mibrand</a:t>
            </a:r>
            <a:r>
              <a:rPr lang="en-US" sz="6399" dirty="0">
                <a:solidFill>
                  <a:schemeClr val="bg1"/>
                </a:solidFill>
                <a:latin typeface="Montserrat" charset="0"/>
                <a:ea typeface="Montserrat" charset="0"/>
                <a:cs typeface="Montserrat" charset="0"/>
              </a:rPr>
              <a:t> Vietnam</a:t>
            </a:r>
          </a:p>
        </p:txBody>
      </p:sp>
      <p:sp>
        <p:nvSpPr>
          <p:cNvPr id="22" name="Rectangle 21">
            <a:extLst>
              <a:ext uri="{FF2B5EF4-FFF2-40B4-BE49-F238E27FC236}">
                <a16:creationId xmlns:a16="http://schemas.microsoft.com/office/drawing/2014/main" id="{B9D4EE67-8B9E-4667-9C62-55D825A778EC}"/>
              </a:ext>
            </a:extLst>
          </p:cNvPr>
          <p:cNvSpPr/>
          <p:nvPr/>
        </p:nvSpPr>
        <p:spPr>
          <a:xfrm>
            <a:off x="2887817" y="4932086"/>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ontserrat" charset="0"/>
                <a:ea typeface="Montserrat" charset="0"/>
                <a:cs typeface="Montserrat" charset="0"/>
              </a:rPr>
              <a:t>Home   /   </a:t>
            </a:r>
            <a:r>
              <a:rPr lang="vi-VN" sz="2400" dirty="0">
                <a:solidFill>
                  <a:schemeClr val="bg1"/>
                </a:solidFill>
                <a:latin typeface="Montserrat" charset="0"/>
                <a:ea typeface="Montserrat" charset="0"/>
                <a:cs typeface="Montserrat" charset="0"/>
              </a:rPr>
              <a:t>Careers</a:t>
            </a:r>
            <a:endParaRPr lang="en-US" sz="2400" dirty="0">
              <a:solidFill>
                <a:schemeClr val="bg1"/>
              </a:solidFill>
              <a:latin typeface="Montserrat" charset="0"/>
              <a:ea typeface="Montserrat" charset="0"/>
              <a:cs typeface="Montserrat" charset="0"/>
            </a:endParaRPr>
          </a:p>
        </p:txBody>
      </p:sp>
      <p:sp>
        <p:nvSpPr>
          <p:cNvPr id="23" name="Rectangle 22">
            <a:extLst>
              <a:ext uri="{FF2B5EF4-FFF2-40B4-BE49-F238E27FC236}">
                <a16:creationId xmlns:a16="http://schemas.microsoft.com/office/drawing/2014/main" id="{4A639ABC-ED58-466E-9EC4-0598E187F336}"/>
              </a:ext>
            </a:extLst>
          </p:cNvPr>
          <p:cNvSpPr/>
          <p:nvPr/>
        </p:nvSpPr>
        <p:spPr>
          <a:xfrm>
            <a:off x="15595484" y="471663"/>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
        <p:nvSpPr>
          <p:cNvPr id="26" name="Rectangle 25"/>
          <p:cNvSpPr/>
          <p:nvPr/>
        </p:nvSpPr>
        <p:spPr>
          <a:xfrm>
            <a:off x="1697593" y="10127150"/>
            <a:ext cx="20984051" cy="1691810"/>
          </a:xfrm>
          <a:prstGeom prst="rect">
            <a:avLst/>
          </a:prstGeom>
        </p:spPr>
        <p:txBody>
          <a:bodyPr wrap="square">
            <a:spAutoFit/>
          </a:bodyPr>
          <a:lstStyle/>
          <a:p>
            <a:pPr marL="12700" marR="5080" algn="ctr">
              <a:lnSpc>
                <a:spcPct val="150000"/>
              </a:lnSpc>
            </a:pPr>
            <a:r>
              <a:rPr lang="vi-VN" sz="2400" spc="10" dirty="0">
                <a:latin typeface="Montserrat" charset="0"/>
                <a:ea typeface="Montserrat" charset="0"/>
                <a:cs typeface="Montserrat" charset="0"/>
              </a:rPr>
              <a:t>We extend the opportunity to educate and build a clear career path for all positions, encouraging people to explore themselves in new areas - whether it is research, counseling , creative content creation, or training projects. At Mibrand, we work hard to create passion and build the best working environment.</a:t>
            </a:r>
          </a:p>
        </p:txBody>
      </p:sp>
      <p:sp>
        <p:nvSpPr>
          <p:cNvPr id="27" name="Rectangle 26"/>
          <p:cNvSpPr/>
          <p:nvPr/>
        </p:nvSpPr>
        <p:spPr>
          <a:xfrm>
            <a:off x="2387901" y="8882716"/>
            <a:ext cx="19535398" cy="830997"/>
          </a:xfrm>
          <a:prstGeom prst="rect">
            <a:avLst/>
          </a:prstGeom>
          <a:noFill/>
        </p:spPr>
        <p:txBody>
          <a:bodyPr wrap="square">
            <a:spAutoFit/>
          </a:bodyPr>
          <a:lstStyle/>
          <a:p>
            <a:pPr algn="ctr"/>
            <a:r>
              <a:rPr lang="vi-VN" sz="4800" dirty="0">
                <a:latin typeface="Montserrat" charset="0"/>
                <a:ea typeface="Montserrat" charset="0"/>
                <a:cs typeface="Montserrat" charset="0"/>
              </a:rPr>
              <a:t>For branding enthusiasts</a:t>
            </a:r>
          </a:p>
        </p:txBody>
      </p:sp>
    </p:spTree>
    <p:extLst>
      <p:ext uri="{BB962C8B-B14F-4D97-AF65-F5344CB8AC3E}">
        <p14:creationId xmlns:p14="http://schemas.microsoft.com/office/powerpoint/2010/main" val="7701057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521"/>
            <a:ext cx="24379238" cy="12917610"/>
          </a:xfrm>
          <a:prstGeom prst="rect">
            <a:avLst/>
          </a:prstGeom>
        </p:spPr>
      </p:pic>
      <p:sp>
        <p:nvSpPr>
          <p:cNvPr id="12" name="Rectangle 11"/>
          <p:cNvSpPr/>
          <p:nvPr/>
        </p:nvSpPr>
        <p:spPr>
          <a:xfrm>
            <a:off x="9370435" y="733183"/>
            <a:ext cx="5654850"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060" y="746822"/>
            <a:ext cx="5712522" cy="3805306"/>
          </a:xfrm>
          <a:prstGeom prst="rect">
            <a:avLst/>
          </a:prstGeom>
        </p:spPr>
      </p:pic>
      <p:sp>
        <p:nvSpPr>
          <p:cNvPr id="6" name="Rectangle 5"/>
          <p:cNvSpPr/>
          <p:nvPr/>
        </p:nvSpPr>
        <p:spPr>
          <a:xfrm>
            <a:off x="3219924" y="733183"/>
            <a:ext cx="5712522" cy="380628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53060" y="2110866"/>
            <a:ext cx="5712522" cy="1446550"/>
          </a:xfrm>
          <a:prstGeom prst="rect">
            <a:avLst/>
          </a:prstGeom>
        </p:spPr>
        <p:txBody>
          <a:bodyPr wrap="square">
            <a:spAutoFit/>
          </a:bodyPr>
          <a:lstStyle/>
          <a:p>
            <a:pPr lvl="0" algn="ctr"/>
            <a:r>
              <a:rPr lang="en-US" sz="2400" dirty="0">
                <a:solidFill>
                  <a:prstClr val="white"/>
                </a:solidFill>
                <a:latin typeface="Montserrat" charset="0"/>
                <a:ea typeface="Montserrat" charset="0"/>
                <a:cs typeface="Montserrat" charset="0"/>
              </a:rPr>
              <a:t>ACCOUNT EXECUTIVE</a:t>
            </a: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9" name="Rectangle 8"/>
          <p:cNvSpPr/>
          <p:nvPr/>
        </p:nvSpPr>
        <p:spPr>
          <a:xfrm>
            <a:off x="9362381" y="2110866"/>
            <a:ext cx="5712522"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BRAND CONSULTANT</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0" name="Rectangle 9"/>
          <p:cNvSpPr/>
          <p:nvPr/>
        </p:nvSpPr>
        <p:spPr>
          <a:xfrm>
            <a:off x="15388266" y="733184"/>
            <a:ext cx="5696722"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430138" y="2110866"/>
            <a:ext cx="5654850"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DIGITAL MARKETING</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3" name="Rectangle 12"/>
          <p:cNvSpPr/>
          <p:nvPr/>
        </p:nvSpPr>
        <p:spPr>
          <a:xfrm>
            <a:off x="3253060" y="4920429"/>
            <a:ext cx="5696722"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94932" y="6298111"/>
            <a:ext cx="5654850"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SALES EXECUTIVE</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5" name="Rectangle 14"/>
          <p:cNvSpPr/>
          <p:nvPr/>
        </p:nvSpPr>
        <p:spPr>
          <a:xfrm>
            <a:off x="9362381" y="4920429"/>
            <a:ext cx="5662904"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370435" y="6298111"/>
            <a:ext cx="5654850"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PROJECT EXECUTIVE &amp; MANAGER</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7" name="Rectangle 16"/>
          <p:cNvSpPr/>
          <p:nvPr/>
        </p:nvSpPr>
        <p:spPr>
          <a:xfrm>
            <a:off x="15430138" y="4920429"/>
            <a:ext cx="5662904"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438192" y="6298111"/>
            <a:ext cx="5654850" cy="1446550"/>
          </a:xfrm>
          <a:prstGeom prst="rect">
            <a:avLst/>
          </a:prstGeom>
        </p:spPr>
        <p:txBody>
          <a:bodyPr wrap="square">
            <a:spAutoFit/>
          </a:bodyPr>
          <a:lstStyle/>
          <a:p>
            <a:pPr lvl="0" algn="ctr"/>
            <a:r>
              <a:rPr lang="en-US" sz="2400" dirty="0">
                <a:solidFill>
                  <a:prstClr val="white"/>
                </a:solidFill>
                <a:latin typeface="Montserrat" charset="0"/>
                <a:ea typeface="Montserrat" charset="0"/>
                <a:cs typeface="Montserrat" charset="0"/>
              </a:rPr>
              <a:t>ACCOUNT EXECUTIVE </a:t>
            </a:r>
            <a:r>
              <a:rPr lang="vi-VN" sz="2400" dirty="0">
                <a:solidFill>
                  <a:prstClr val="white"/>
                </a:solidFill>
                <a:latin typeface="Montserrat" charset="0"/>
                <a:ea typeface="Montserrat" charset="0"/>
                <a:cs typeface="Montserrat" charset="0"/>
              </a:rPr>
              <a:t>INTERN</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Tree>
    <p:extLst>
      <p:ext uri="{BB962C8B-B14F-4D97-AF65-F5344CB8AC3E}">
        <p14:creationId xmlns:p14="http://schemas.microsoft.com/office/powerpoint/2010/main" val="1148754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435"/>
          <a:stretch/>
        </p:blipFill>
        <p:spPr>
          <a:xfrm>
            <a:off x="-11714" y="4290524"/>
            <a:ext cx="24379238" cy="9342897"/>
          </a:xfrm>
          <a:prstGeom prst="rect">
            <a:avLst/>
          </a:prstGeom>
        </p:spPr>
      </p:pic>
      <p:pic>
        <p:nvPicPr>
          <p:cNvPr id="3" name="Picture 2">
            <a:extLst>
              <a:ext uri="{FF2B5EF4-FFF2-40B4-BE49-F238E27FC236}">
                <a16:creationId xmlns:a16="http://schemas.microsoft.com/office/drawing/2014/main" id="{84A3B5F7-55FE-414F-8EA8-D913B5C25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943" y="5555173"/>
            <a:ext cx="1244383" cy="1244383"/>
          </a:xfrm>
          <a:prstGeom prst="rect">
            <a:avLst/>
          </a:prstGeom>
          <a:solidFill>
            <a:schemeClr val="bg1"/>
          </a:solidFill>
          <a:ln>
            <a:noFill/>
          </a:ln>
        </p:spPr>
      </p:pic>
      <p:pic>
        <p:nvPicPr>
          <p:cNvPr id="4" name="Picture 3">
            <a:extLst>
              <a:ext uri="{FF2B5EF4-FFF2-40B4-BE49-F238E27FC236}">
                <a16:creationId xmlns:a16="http://schemas.microsoft.com/office/drawing/2014/main" id="{178D1240-9FF8-4331-B7CC-B0E59CD7C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6276" y="5576449"/>
            <a:ext cx="1222663" cy="1222663"/>
          </a:xfrm>
          <a:prstGeom prst="rect">
            <a:avLst/>
          </a:prstGeom>
          <a:solidFill>
            <a:srgbClr val="FAFAFA"/>
          </a:solidFill>
          <a:ln>
            <a:noFill/>
          </a:ln>
        </p:spPr>
      </p:pic>
      <p:pic>
        <p:nvPicPr>
          <p:cNvPr id="5" name="Picture 4">
            <a:extLst>
              <a:ext uri="{FF2B5EF4-FFF2-40B4-BE49-F238E27FC236}">
                <a16:creationId xmlns:a16="http://schemas.microsoft.com/office/drawing/2014/main" id="{E1810C77-BAAE-4911-A37A-8D503016F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7268" y="5435328"/>
            <a:ext cx="1191799" cy="1191799"/>
          </a:xfrm>
          <a:prstGeom prst="rect">
            <a:avLst/>
          </a:prstGeom>
          <a:solidFill>
            <a:srgbClr val="FAFAFA"/>
          </a:solidFill>
          <a:ln>
            <a:noFill/>
          </a:ln>
        </p:spPr>
      </p:pic>
      <p:pic>
        <p:nvPicPr>
          <p:cNvPr id="6" name="Picture 5">
            <a:extLst>
              <a:ext uri="{FF2B5EF4-FFF2-40B4-BE49-F238E27FC236}">
                <a16:creationId xmlns:a16="http://schemas.microsoft.com/office/drawing/2014/main" id="{2B80BD83-898A-42A5-9F53-724B0E05F2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8527" y="5397256"/>
            <a:ext cx="1333186" cy="1333186"/>
          </a:xfrm>
          <a:prstGeom prst="rect">
            <a:avLst/>
          </a:prstGeom>
          <a:solidFill>
            <a:schemeClr val="bg1"/>
          </a:solidFill>
          <a:ln>
            <a:noFill/>
          </a:ln>
        </p:spPr>
      </p:pic>
      <p:sp>
        <p:nvSpPr>
          <p:cNvPr id="7" name="Rectangle 6">
            <a:extLst>
              <a:ext uri="{FF2B5EF4-FFF2-40B4-BE49-F238E27FC236}">
                <a16:creationId xmlns:a16="http://schemas.microsoft.com/office/drawing/2014/main" id="{DAFE33D4-22B5-9840-A266-7D649293353D}"/>
              </a:ext>
            </a:extLst>
          </p:cNvPr>
          <p:cNvSpPr/>
          <p:nvPr/>
        </p:nvSpPr>
        <p:spPr>
          <a:xfrm>
            <a:off x="423004" y="7025470"/>
            <a:ext cx="5170992" cy="73617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Montserrat" pitchFamily="2" charset="77"/>
                <a:ea typeface="Calibri" charset="0"/>
                <a:cs typeface="Calibri" charset="0"/>
              </a:rPr>
              <a:t>Brand </a:t>
            </a:r>
            <a:r>
              <a:rPr lang="vi-VN" sz="2400" dirty="0">
                <a:solidFill>
                  <a:srgbClr val="C00000"/>
                </a:solidFill>
                <a:latin typeface="Montserrat" pitchFamily="2" charset="77"/>
                <a:ea typeface="Calibri" charset="0"/>
                <a:cs typeface="Calibri" charset="0"/>
              </a:rPr>
              <a:t>Strategy </a:t>
            </a:r>
          </a:p>
          <a:p>
            <a:pPr algn="ctr"/>
            <a:r>
              <a:rPr lang="en-US" sz="2400" dirty="0">
                <a:solidFill>
                  <a:srgbClr val="C00000"/>
                </a:solidFill>
                <a:latin typeface="Montserrat" pitchFamily="2" charset="77"/>
                <a:ea typeface="Calibri" charset="0"/>
                <a:cs typeface="Calibri" charset="0"/>
              </a:rPr>
              <a:t>Consultancy &amp; Implementation</a:t>
            </a:r>
          </a:p>
          <a:p>
            <a:pPr algn="ctr"/>
            <a:endParaRPr lang="en-US" sz="2400" dirty="0">
              <a:solidFill>
                <a:schemeClr val="tx1"/>
              </a:solidFill>
              <a:latin typeface="Montserrat" pitchFamily="2" charset="77"/>
              <a:ea typeface="Montserrat" charset="0"/>
              <a:cs typeface="Montserrat" charset="0"/>
            </a:endParaRPr>
          </a:p>
        </p:txBody>
      </p:sp>
      <p:sp>
        <p:nvSpPr>
          <p:cNvPr id="8" name="Rectangle 7">
            <a:extLst>
              <a:ext uri="{FF2B5EF4-FFF2-40B4-BE49-F238E27FC236}">
                <a16:creationId xmlns:a16="http://schemas.microsoft.com/office/drawing/2014/main" id="{976C26F4-86BB-42E4-8DF0-F94F3FCBBE38}"/>
              </a:ext>
            </a:extLst>
          </p:cNvPr>
          <p:cNvSpPr/>
          <p:nvPr/>
        </p:nvSpPr>
        <p:spPr>
          <a:xfrm>
            <a:off x="12622109" y="6922143"/>
            <a:ext cx="5170992" cy="747094"/>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Montserrat" pitchFamily="2" charset="77"/>
                <a:ea typeface="Calibri" charset="0"/>
                <a:cs typeface="Calibri" charset="0"/>
              </a:rPr>
              <a:t>Brand Measurement &amp; Market Research</a:t>
            </a:r>
          </a:p>
          <a:p>
            <a:pPr algn="ctr"/>
            <a:endParaRPr lang="en-US" sz="2400" dirty="0">
              <a:solidFill>
                <a:schemeClr val="tx1"/>
              </a:solidFill>
              <a:latin typeface="Montserrat" pitchFamily="2" charset="77"/>
              <a:ea typeface="Montserrat" charset="0"/>
              <a:cs typeface="Montserrat" charset="0"/>
            </a:endParaRPr>
          </a:p>
        </p:txBody>
      </p:sp>
      <p:sp>
        <p:nvSpPr>
          <p:cNvPr id="9" name="Rectangle 8">
            <a:extLst>
              <a:ext uri="{FF2B5EF4-FFF2-40B4-BE49-F238E27FC236}">
                <a16:creationId xmlns:a16="http://schemas.microsoft.com/office/drawing/2014/main" id="{FD51040C-67DF-418B-87B9-C8BEAB039E9D}"/>
              </a:ext>
            </a:extLst>
          </p:cNvPr>
          <p:cNvSpPr/>
          <p:nvPr/>
        </p:nvSpPr>
        <p:spPr>
          <a:xfrm>
            <a:off x="6697810" y="7018624"/>
            <a:ext cx="4812430" cy="802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rgbClr val="C00000"/>
                </a:solidFill>
                <a:latin typeface="Montserrat" pitchFamily="2" charset="77"/>
                <a:ea typeface="Calibri" charset="0"/>
                <a:cs typeface="Calibri" charset="0"/>
              </a:rPr>
              <a:t>Brand &amp; Marketing Communication Consultancy</a:t>
            </a:r>
            <a:endParaRPr lang="en-US" sz="2400" dirty="0">
              <a:solidFill>
                <a:srgbClr val="C00000"/>
              </a:solidFill>
              <a:latin typeface="Montserrat" pitchFamily="2" charset="77"/>
              <a:ea typeface="Calibri" charset="0"/>
              <a:cs typeface="Calibri" charset="0"/>
            </a:endParaRPr>
          </a:p>
          <a:p>
            <a:pPr algn="ctr"/>
            <a:endParaRPr lang="en-US" sz="2400" dirty="0">
              <a:solidFill>
                <a:schemeClr val="tx1"/>
              </a:solidFill>
              <a:latin typeface="Montserrat" pitchFamily="2" charset="77"/>
              <a:ea typeface="Montserrat" charset="0"/>
              <a:cs typeface="Montserrat" charset="0"/>
            </a:endParaRPr>
          </a:p>
        </p:txBody>
      </p:sp>
      <p:sp>
        <p:nvSpPr>
          <p:cNvPr id="10" name="Rectangle 9">
            <a:extLst>
              <a:ext uri="{FF2B5EF4-FFF2-40B4-BE49-F238E27FC236}">
                <a16:creationId xmlns:a16="http://schemas.microsoft.com/office/drawing/2014/main" id="{2BBF2961-AFBF-49DF-B76B-9925EA342C53}"/>
              </a:ext>
            </a:extLst>
          </p:cNvPr>
          <p:cNvSpPr/>
          <p:nvPr/>
        </p:nvSpPr>
        <p:spPr>
          <a:xfrm>
            <a:off x="19249986" y="6945423"/>
            <a:ext cx="4168290" cy="746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rgbClr val="C00000"/>
                </a:solidFill>
                <a:latin typeface="Montserrat" pitchFamily="2" charset="77"/>
                <a:ea typeface="Calibri" charset="0"/>
                <a:cs typeface="Calibri" charset="0"/>
              </a:rPr>
              <a:t>Branding </a:t>
            </a:r>
            <a:r>
              <a:rPr lang="en-US" sz="2400" dirty="0">
                <a:solidFill>
                  <a:srgbClr val="C00000"/>
                </a:solidFill>
                <a:latin typeface="Montserrat" pitchFamily="2" charset="77"/>
                <a:ea typeface="Calibri" charset="0"/>
                <a:cs typeface="Calibri" charset="0"/>
              </a:rPr>
              <a:t>Toolkits</a:t>
            </a:r>
          </a:p>
          <a:p>
            <a:pPr algn="ctr"/>
            <a:endParaRPr lang="en-US" sz="2400" dirty="0">
              <a:solidFill>
                <a:schemeClr val="tx1"/>
              </a:solidFill>
              <a:latin typeface="Montserrat" pitchFamily="2" charset="77"/>
              <a:ea typeface="Montserrat" charset="0"/>
              <a:cs typeface="Montserrat" charset="0"/>
            </a:endParaRPr>
          </a:p>
        </p:txBody>
      </p:sp>
      <p:sp>
        <p:nvSpPr>
          <p:cNvPr id="11" name="TextBox 10">
            <a:extLst>
              <a:ext uri="{FF2B5EF4-FFF2-40B4-BE49-F238E27FC236}">
                <a16:creationId xmlns:a16="http://schemas.microsoft.com/office/drawing/2014/main" id="{6A775352-3C61-43FF-AB39-2481721CBD1E}"/>
              </a:ext>
            </a:extLst>
          </p:cNvPr>
          <p:cNvSpPr txBox="1"/>
          <p:nvPr/>
        </p:nvSpPr>
        <p:spPr>
          <a:xfrm flipH="1">
            <a:off x="1393270" y="7652142"/>
            <a:ext cx="3118987" cy="338554"/>
          </a:xfrm>
          <a:prstGeom prst="rect">
            <a:avLst/>
          </a:prstGeom>
          <a:solidFill>
            <a:srgbClr val="FBFBFB"/>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key services</a:t>
            </a:r>
          </a:p>
        </p:txBody>
      </p:sp>
      <p:sp>
        <p:nvSpPr>
          <p:cNvPr id="15" name="TextBox 14">
            <a:extLst>
              <a:ext uri="{FF2B5EF4-FFF2-40B4-BE49-F238E27FC236}">
                <a16:creationId xmlns:a16="http://schemas.microsoft.com/office/drawing/2014/main" id="{6A775352-3C61-43FF-AB39-2481721CBD1E}"/>
              </a:ext>
            </a:extLst>
          </p:cNvPr>
          <p:cNvSpPr txBox="1"/>
          <p:nvPr/>
        </p:nvSpPr>
        <p:spPr>
          <a:xfrm flipH="1">
            <a:off x="412561" y="8239603"/>
            <a:ext cx="5404627" cy="1569660"/>
          </a:xfrm>
          <a:prstGeom prst="rect">
            <a:avLst/>
          </a:prstGeom>
          <a:solidFill>
            <a:srgbClr val="FBFBFB"/>
          </a:solidFill>
        </p:spPr>
        <p:txBody>
          <a:bodyPr wrap="square" rtlCol="0">
            <a:spAutoFit/>
          </a:bodyPr>
          <a:lstStyle/>
          <a:p>
            <a:pPr algn="ctr"/>
            <a:r>
              <a:rPr lang="en-US" sz="2400" dirty="0">
                <a:solidFill>
                  <a:schemeClr val="bg1">
                    <a:lumMod val="65000"/>
                  </a:schemeClr>
                </a:solidFill>
                <a:latin typeface="Montserrat" charset="0"/>
                <a:ea typeface="Montserrat" charset="0"/>
                <a:cs typeface="Montserrat" charset="0"/>
              </a:rPr>
              <a:t>Our work helps clients to increase their brand value by integrating brand strategy into their business strategy.</a:t>
            </a:r>
          </a:p>
        </p:txBody>
      </p:sp>
      <p:sp>
        <p:nvSpPr>
          <p:cNvPr id="16" name="TextBox 15">
            <a:extLst>
              <a:ext uri="{FF2B5EF4-FFF2-40B4-BE49-F238E27FC236}">
                <a16:creationId xmlns:a16="http://schemas.microsoft.com/office/drawing/2014/main" id="{6A775352-3C61-43FF-AB39-2481721CBD1E}"/>
              </a:ext>
            </a:extLst>
          </p:cNvPr>
          <p:cNvSpPr txBox="1"/>
          <p:nvPr/>
        </p:nvSpPr>
        <p:spPr>
          <a:xfrm flipH="1">
            <a:off x="6241463" y="8306201"/>
            <a:ext cx="5647832" cy="2308324"/>
          </a:xfrm>
          <a:prstGeom prst="rect">
            <a:avLst/>
          </a:prstGeom>
          <a:solidFill>
            <a:schemeClr val="bg1"/>
          </a:solidFill>
        </p:spPr>
        <p:txBody>
          <a:bodyPr wrap="square" rtlCol="0">
            <a:spAutoFit/>
          </a:bodyPr>
          <a:lstStyle/>
          <a:p>
            <a:pPr algn="ctr"/>
            <a:r>
              <a:rPr lang="en-US" sz="2400" dirty="0">
                <a:solidFill>
                  <a:schemeClr val="bg1">
                    <a:lumMod val="65000"/>
                  </a:schemeClr>
                </a:solidFill>
                <a:latin typeface="Montserrat" pitchFamily="2" charset="77"/>
              </a:rPr>
              <a:t>With leading experts in the field of marketing - communication consultancy, we have developed </a:t>
            </a:r>
            <a:r>
              <a:rPr lang="vi-VN" sz="2400" dirty="0">
                <a:solidFill>
                  <a:schemeClr val="bg1">
                    <a:lumMod val="65000"/>
                  </a:schemeClr>
                </a:solidFill>
                <a:latin typeface="Montserrat" pitchFamily="2" charset="77"/>
              </a:rPr>
              <a:t>some </a:t>
            </a:r>
            <a:r>
              <a:rPr lang="en-US" sz="2400" dirty="0">
                <a:solidFill>
                  <a:schemeClr val="bg1">
                    <a:lumMod val="65000"/>
                  </a:schemeClr>
                </a:solidFill>
                <a:latin typeface="Montserrat" pitchFamily="2" charset="77"/>
              </a:rPr>
              <a:t>effective campaigns for many local and international clients</a:t>
            </a:r>
          </a:p>
          <a:p>
            <a:pPr algn="ctr"/>
            <a:endParaRPr lang="en-US" sz="2400" dirty="0">
              <a:solidFill>
                <a:schemeClr val="bg1">
                  <a:lumMod val="65000"/>
                </a:schemeClr>
              </a:solidFill>
              <a:latin typeface="Montserrat" pitchFamily="2" charset="77"/>
              <a:ea typeface="Montserrat" charset="0"/>
              <a:cs typeface="Montserrat" charset="0"/>
            </a:endParaRPr>
          </a:p>
        </p:txBody>
      </p:sp>
      <p:sp>
        <p:nvSpPr>
          <p:cNvPr id="17" name="TextBox 16">
            <a:extLst>
              <a:ext uri="{FF2B5EF4-FFF2-40B4-BE49-F238E27FC236}">
                <a16:creationId xmlns:a16="http://schemas.microsoft.com/office/drawing/2014/main" id="{6A775352-3C61-43FF-AB39-2481721CBD1E}"/>
              </a:ext>
            </a:extLst>
          </p:cNvPr>
          <p:cNvSpPr txBox="1"/>
          <p:nvPr/>
        </p:nvSpPr>
        <p:spPr>
          <a:xfrm flipH="1">
            <a:off x="18449028" y="8299011"/>
            <a:ext cx="5770205" cy="3785652"/>
          </a:xfrm>
          <a:prstGeom prst="rect">
            <a:avLst/>
          </a:prstGeom>
          <a:solidFill>
            <a:schemeClr val="bg1"/>
          </a:solidFill>
        </p:spPr>
        <p:txBody>
          <a:bodyPr wrap="square" rtlCol="0">
            <a:spAutoFit/>
          </a:bodyPr>
          <a:lstStyle/>
          <a:p>
            <a:pPr algn="ctr"/>
            <a:r>
              <a:rPr lang="en-US" sz="2400" dirty="0">
                <a:solidFill>
                  <a:schemeClr val="bg1">
                    <a:lumMod val="65000"/>
                  </a:schemeClr>
                </a:solidFill>
                <a:latin typeface="Montserrat" pitchFamily="2" charset="77"/>
              </a:rPr>
              <a:t>After nearly 20 years of experience in consulting and supporting companies in Vietnam, we draw the most valuable lessons to build our exclusive branding tools. These tools will help business leaders build their own brand strategies - one of the hardest jobs businesses face without the help of agencies.</a:t>
            </a:r>
          </a:p>
          <a:p>
            <a:pPr algn="ctr"/>
            <a:endParaRPr lang="en-US" sz="2400" dirty="0">
              <a:solidFill>
                <a:schemeClr val="bg1">
                  <a:lumMod val="65000"/>
                </a:schemeClr>
              </a:solidFill>
              <a:latin typeface="Montserrat" pitchFamily="2" charset="77"/>
              <a:ea typeface="Montserrat" charset="0"/>
              <a:cs typeface="Montserrat" charset="0"/>
            </a:endParaRPr>
          </a:p>
        </p:txBody>
      </p:sp>
      <p:sp>
        <p:nvSpPr>
          <p:cNvPr id="18" name="TextBox 17">
            <a:extLst>
              <a:ext uri="{FF2B5EF4-FFF2-40B4-BE49-F238E27FC236}">
                <a16:creationId xmlns:a16="http://schemas.microsoft.com/office/drawing/2014/main" id="{6A775352-3C61-43FF-AB39-2481721CBD1E}"/>
              </a:ext>
            </a:extLst>
          </p:cNvPr>
          <p:cNvSpPr txBox="1"/>
          <p:nvPr/>
        </p:nvSpPr>
        <p:spPr>
          <a:xfrm flipH="1">
            <a:off x="12499509" y="8306201"/>
            <a:ext cx="5416200" cy="3046988"/>
          </a:xfrm>
          <a:prstGeom prst="rect">
            <a:avLst/>
          </a:prstGeom>
          <a:solidFill>
            <a:srgbClr val="FBFBFB"/>
          </a:solidFill>
        </p:spPr>
        <p:txBody>
          <a:bodyPr wrap="square" rtlCol="0">
            <a:spAutoFit/>
          </a:bodyPr>
          <a:lstStyle/>
          <a:p>
            <a:pPr algn="ctr"/>
            <a:r>
              <a:rPr lang="en-US" sz="2400" dirty="0">
                <a:solidFill>
                  <a:schemeClr val="bg1">
                    <a:lumMod val="65000"/>
                  </a:schemeClr>
                </a:solidFill>
                <a:latin typeface="Montserrat" pitchFamily="2" charset="77"/>
              </a:rPr>
              <a:t>We provide research, survey, and data analysis services suitable for individuals and businesses wishing to research in the areas of branding, marketing, communications and human resource management</a:t>
            </a:r>
          </a:p>
          <a:p>
            <a:pPr algn="ctr"/>
            <a:endParaRPr lang="en-US" sz="2400" dirty="0">
              <a:solidFill>
                <a:schemeClr val="bg1">
                  <a:lumMod val="65000"/>
                </a:schemeClr>
              </a:solidFill>
              <a:latin typeface="Montserrat" pitchFamily="2" charset="77"/>
              <a:ea typeface="Montserrat" charset="0"/>
              <a:cs typeface="Montserrat" charset="0"/>
            </a:endParaRPr>
          </a:p>
        </p:txBody>
      </p:sp>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t="28002" b="12048"/>
          <a:stretch/>
        </p:blipFill>
        <p:spPr>
          <a:xfrm>
            <a:off x="0" y="184744"/>
            <a:ext cx="24379238" cy="3856873"/>
          </a:xfrm>
          <a:prstGeom prst="rect">
            <a:avLst/>
          </a:prstGeom>
        </p:spPr>
      </p:pic>
      <p:sp>
        <p:nvSpPr>
          <p:cNvPr id="20" name="Rectangle 19">
            <a:extLst>
              <a:ext uri="{FF2B5EF4-FFF2-40B4-BE49-F238E27FC236}">
                <a16:creationId xmlns:a16="http://schemas.microsoft.com/office/drawing/2014/main" id="{DAFE33D4-22B5-9840-A266-7D649293353D}"/>
              </a:ext>
            </a:extLst>
          </p:cNvPr>
          <p:cNvSpPr/>
          <p:nvPr/>
        </p:nvSpPr>
        <p:spPr>
          <a:xfrm>
            <a:off x="5297381" y="1521902"/>
            <a:ext cx="13761048" cy="113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dirty="0">
                <a:solidFill>
                  <a:sysClr val="windowText" lastClr="000000"/>
                </a:solidFill>
                <a:latin typeface="Montserrat" pitchFamily="2" charset="77"/>
              </a:rPr>
              <a:t>Our Key Products &amp; Services</a:t>
            </a:r>
            <a:endParaRPr lang="en-US" sz="6000" dirty="0">
              <a:solidFill>
                <a:sysClr val="windowText" lastClr="000000"/>
              </a:solidFill>
              <a:latin typeface="Montserrat" pitchFamily="2" charset="77"/>
            </a:endParaRPr>
          </a:p>
          <a:p>
            <a:pPr algn="ctr"/>
            <a:endParaRPr lang="en-US" sz="5599" dirty="0">
              <a:solidFill>
                <a:sysClr val="windowText" lastClr="000000"/>
              </a:solidFill>
              <a:latin typeface="Montserrat" pitchFamily="2" charset="77"/>
              <a:ea typeface="Montserrat" charset="0"/>
              <a:cs typeface="Montserrat" charset="0"/>
            </a:endParaRPr>
          </a:p>
        </p:txBody>
      </p:sp>
      <p:sp>
        <p:nvSpPr>
          <p:cNvPr id="21" name="TextBox 20">
            <a:extLst>
              <a:ext uri="{FF2B5EF4-FFF2-40B4-BE49-F238E27FC236}">
                <a16:creationId xmlns:a16="http://schemas.microsoft.com/office/drawing/2014/main" id="{6A775352-3C61-43FF-AB39-2481721CBD1E}"/>
              </a:ext>
            </a:extLst>
          </p:cNvPr>
          <p:cNvSpPr txBox="1"/>
          <p:nvPr/>
        </p:nvSpPr>
        <p:spPr>
          <a:xfrm flipH="1">
            <a:off x="1821878" y="2961065"/>
            <a:ext cx="20712054" cy="1169551"/>
          </a:xfrm>
          <a:prstGeom prst="rect">
            <a:avLst/>
          </a:prstGeom>
          <a:solidFill>
            <a:schemeClr val="bg1"/>
          </a:solidFill>
        </p:spPr>
        <p:txBody>
          <a:bodyPr wrap="square" rtlCol="0">
            <a:spAutoFit/>
          </a:bodyPr>
          <a:lstStyle/>
          <a:p>
            <a:pPr algn="ctr"/>
            <a:r>
              <a:rPr lang="en-US" sz="2400" dirty="0">
                <a:solidFill>
                  <a:schemeClr val="bg1">
                    <a:lumMod val="65000"/>
                  </a:schemeClr>
                </a:solidFill>
                <a:latin typeface="Montserrat" pitchFamily="2" charset="77"/>
              </a:rPr>
              <a:t>Our specialized services and products are based on the belief that “</a:t>
            </a:r>
            <a:r>
              <a:rPr lang="vi-VN" sz="2400" dirty="0">
                <a:solidFill>
                  <a:schemeClr val="bg1">
                    <a:lumMod val="65000"/>
                  </a:schemeClr>
                </a:solidFill>
                <a:latin typeface="Montserrat" pitchFamily="2" charset="77"/>
              </a:rPr>
              <a:t>BRAND-DRIVEN BUSINESS</a:t>
            </a:r>
            <a:r>
              <a:rPr lang="en-US" sz="2400" dirty="0">
                <a:solidFill>
                  <a:schemeClr val="bg1">
                    <a:lumMod val="65000"/>
                  </a:schemeClr>
                </a:solidFill>
                <a:latin typeface="Montserrat" pitchFamily="2" charset="77"/>
              </a:rPr>
              <a:t>” is the solution helps businesses build a sustainable competitive advantage in the market.</a:t>
            </a:r>
          </a:p>
          <a:p>
            <a:pPr algn="ctr"/>
            <a:endParaRPr lang="en-US" sz="2200" dirty="0">
              <a:solidFill>
                <a:schemeClr val="bg1">
                  <a:lumMod val="65000"/>
                </a:schemeClr>
              </a:solidFill>
              <a:latin typeface="Montserrat" pitchFamily="2" charset="77"/>
              <a:ea typeface="Montserrat" charset="0"/>
              <a:cs typeface="Montserrat" charset="0"/>
            </a:endParaRPr>
          </a:p>
        </p:txBody>
      </p:sp>
      <p:sp>
        <p:nvSpPr>
          <p:cNvPr id="22" name="Rectangle 21"/>
          <p:cNvSpPr/>
          <p:nvPr/>
        </p:nvSpPr>
        <p:spPr>
          <a:xfrm>
            <a:off x="700838" y="11254259"/>
            <a:ext cx="15118101" cy="1954381"/>
          </a:xfrm>
          <a:prstGeom prst="rect">
            <a:avLst/>
          </a:prstGeom>
        </p:spPr>
        <p:txBody>
          <a:bodyPr wrap="square">
            <a:spAutoFit/>
          </a:bodyPr>
          <a:lstStyle/>
          <a:p>
            <a:pPr lvl="0"/>
            <a:r>
              <a:rPr lang="vi-VN" sz="2100" b="1">
                <a:solidFill>
                  <a:prstClr val="black"/>
                </a:solidFill>
                <a:latin typeface="Montserrat" charset="0"/>
                <a:ea typeface="Montserrat" charset="0"/>
                <a:cs typeface="Montserrat" charset="0"/>
              </a:rPr>
              <a:t>(Button) </a:t>
            </a:r>
          </a:p>
          <a:p>
            <a:pPr marL="457109" indent="-457109">
              <a:buAutoNum type="arabicPeriod"/>
            </a:pPr>
            <a:r>
              <a:rPr lang="en-US" sz="2000" b="1">
                <a:solidFill>
                  <a:prstClr val="black"/>
                </a:solidFill>
                <a:latin typeface="Montserrat" charset="0"/>
                <a:ea typeface="Montserrat" charset="0"/>
                <a:cs typeface="Montserrat" charset="0"/>
              </a:rPr>
              <a:t>Tư vấn &amp; Thực thi chiến lược Thương hiệu </a:t>
            </a:r>
            <a:r>
              <a:rPr lang="vi-VN" sz="2000">
                <a:solidFill>
                  <a:prstClr val="black"/>
                </a:solidFill>
                <a:latin typeface="Montserrat" charset="0"/>
                <a:ea typeface="Montserrat" charset="0"/>
                <a:cs typeface="Montserrat" charset="0"/>
              </a:rPr>
              <a:t>&gt; Link dẫn về 4.1</a:t>
            </a:r>
          </a:p>
          <a:p>
            <a:pPr marL="457109" indent="-457109">
              <a:buAutoNum type="arabicPeriod"/>
            </a:pPr>
            <a:r>
              <a:rPr lang="vi-VN" sz="2000" b="1" dirty="0">
                <a:latin typeface="Montserrat" charset="0"/>
                <a:ea typeface="Montserrat" charset="0"/>
                <a:cs typeface="Montserrat" charset="0"/>
              </a:rPr>
              <a:t>Tư vấn kế hoạch tiếp thị - truyền thông thương hiệu</a:t>
            </a:r>
            <a:r>
              <a:rPr lang="en-US" sz="2000" b="1" dirty="0">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Link dẫn về 4.1</a:t>
            </a:r>
          </a:p>
          <a:p>
            <a:pPr marL="457109" indent="-457109">
              <a:buAutoNum type="arabicPeriod"/>
            </a:pPr>
            <a:r>
              <a:rPr lang="en-US" sz="2000" b="1">
                <a:solidFill>
                  <a:srgbClr val="000000"/>
                </a:solidFill>
                <a:latin typeface="Montserrat" charset="0"/>
                <a:ea typeface="Montserrat" charset="0"/>
                <a:cs typeface="Montserrat" charset="0"/>
              </a:rPr>
              <a:t>Nghiên cứu thị trường &amp; Đo lường thương hiệu</a:t>
            </a:r>
            <a:r>
              <a:rPr lang="en-US" sz="2000">
                <a:solidFill>
                  <a:srgbClr val="000000"/>
                </a:solidFill>
                <a:latin typeface="Montserrat" charset="0"/>
                <a:ea typeface="Montserrat" charset="0"/>
                <a:cs typeface="Montserrat" charset="0"/>
              </a:rPr>
              <a:t> &gt; </a:t>
            </a:r>
            <a:r>
              <a:rPr lang="vi-VN" sz="2000">
                <a:solidFill>
                  <a:srgbClr val="000000"/>
                </a:solidFill>
                <a:latin typeface="Montserrat" charset="0"/>
                <a:ea typeface="Montserrat" charset="0"/>
                <a:cs typeface="Montserrat" charset="0"/>
              </a:rPr>
              <a:t>Link dẫn về 4.1</a:t>
            </a:r>
          </a:p>
          <a:p>
            <a:pPr marL="457109" indent="-457109">
              <a:buAutoNum type="arabicPeriod"/>
            </a:pPr>
            <a:r>
              <a:rPr lang="vi-VN" sz="2000" b="1" dirty="0">
                <a:latin typeface="Montserrat" charset="0"/>
                <a:ea typeface="Montserrat" charset="0"/>
                <a:cs typeface="Montserrat" charset="0"/>
              </a:rPr>
              <a:t>Các công cụ xây dựng &amp; quản trị thương hiệu</a:t>
            </a:r>
            <a:r>
              <a:rPr lang="en-US" sz="2000" b="1">
                <a:solidFill>
                  <a:srgbClr val="000000"/>
                </a:solidFill>
                <a:latin typeface="Montserrat" charset="0"/>
                <a:ea typeface="Montserrat" charset="0"/>
                <a:cs typeface="Montserrat" charset="0"/>
              </a:rPr>
              <a:t> </a:t>
            </a:r>
            <a:r>
              <a:rPr lang="en-US" sz="2000">
                <a:solidFill>
                  <a:srgbClr val="000000"/>
                </a:solidFill>
                <a:latin typeface="Montserrat" charset="0"/>
                <a:ea typeface="Montserrat" charset="0"/>
                <a:cs typeface="Montserrat" charset="0"/>
              </a:rPr>
              <a:t>&gt; </a:t>
            </a:r>
            <a:r>
              <a:rPr lang="vi-VN" sz="2000">
                <a:solidFill>
                  <a:srgbClr val="000000"/>
                </a:solidFill>
                <a:latin typeface="Montserrat" charset="0"/>
                <a:ea typeface="Montserrat" charset="0"/>
                <a:cs typeface="Montserrat" charset="0"/>
              </a:rPr>
              <a:t>Link dẫn về IV</a:t>
            </a:r>
            <a:r>
              <a:rPr lang="vi-VN" sz="2000" b="1">
                <a:solidFill>
                  <a:prstClr val="black"/>
                </a:solidFill>
                <a:latin typeface="Montserrat" charset="0"/>
                <a:ea typeface="Montserrat" charset="0"/>
                <a:cs typeface="Montserrat" charset="0"/>
              </a:rPr>
              <a:t>  </a:t>
            </a:r>
            <a:endParaRPr lang="en-US" sz="2000" b="1">
              <a:solidFill>
                <a:prstClr val="black"/>
              </a:solidFill>
              <a:latin typeface="Montserrat" charset="0"/>
              <a:ea typeface="Montserrat" charset="0"/>
              <a:cs typeface="Montserrat" charset="0"/>
            </a:endParaRPr>
          </a:p>
          <a:p>
            <a:endParaRPr lang="en-US" sz="2000">
              <a:solidFill>
                <a:prstClr val="black"/>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id="{6A775352-3C61-43FF-AB39-2481721CBD1E}"/>
              </a:ext>
            </a:extLst>
          </p:cNvPr>
          <p:cNvSpPr txBox="1"/>
          <p:nvPr/>
        </p:nvSpPr>
        <p:spPr>
          <a:xfrm flipH="1">
            <a:off x="7724787" y="7664443"/>
            <a:ext cx="2765924" cy="338554"/>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key services</a:t>
            </a:r>
          </a:p>
        </p:txBody>
      </p:sp>
      <p:sp>
        <p:nvSpPr>
          <p:cNvPr id="24" name="TextBox 23">
            <a:extLst>
              <a:ext uri="{FF2B5EF4-FFF2-40B4-BE49-F238E27FC236}">
                <a16:creationId xmlns:a16="http://schemas.microsoft.com/office/drawing/2014/main" id="{6A775352-3C61-43FF-AB39-2481721CBD1E}"/>
              </a:ext>
            </a:extLst>
          </p:cNvPr>
          <p:cNvSpPr txBox="1"/>
          <p:nvPr/>
        </p:nvSpPr>
        <p:spPr>
          <a:xfrm flipH="1">
            <a:off x="13781148" y="7664443"/>
            <a:ext cx="2852911" cy="584775"/>
          </a:xfrm>
          <a:prstGeom prst="rect">
            <a:avLst/>
          </a:prstGeom>
          <a:solidFill>
            <a:srgbClr val="FBFBFB"/>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key services</a:t>
            </a:r>
          </a:p>
          <a:p>
            <a:pPr algn="ctr"/>
            <a:endParaRPr lang="en-US" sz="1600" dirty="0">
              <a:solidFill>
                <a:schemeClr val="bg1">
                  <a:lumMod val="50000"/>
                </a:schemeClr>
              </a:solidFill>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id="{6A775352-3C61-43FF-AB39-2481721CBD1E}"/>
              </a:ext>
            </a:extLst>
          </p:cNvPr>
          <p:cNvSpPr txBox="1"/>
          <p:nvPr/>
        </p:nvSpPr>
        <p:spPr>
          <a:xfrm flipH="1">
            <a:off x="19687883" y="7658320"/>
            <a:ext cx="3250939" cy="584775"/>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key products</a:t>
            </a:r>
          </a:p>
          <a:p>
            <a:pPr algn="ctr"/>
            <a:endParaRPr lang="en-US" sz="16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015405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645253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109" b="58142"/>
          <a:stretch/>
        </p:blipFill>
        <p:spPr>
          <a:xfrm>
            <a:off x="-11717" y="34246"/>
            <a:ext cx="24379240" cy="4205245"/>
          </a:xfrm>
          <a:prstGeom prst="rect">
            <a:avLst/>
          </a:prstGeom>
        </p:spPr>
      </p:pic>
      <p:sp>
        <p:nvSpPr>
          <p:cNvPr id="4" name="Rectangle 3">
            <a:extLst>
              <a:ext uri="{FF2B5EF4-FFF2-40B4-BE49-F238E27FC236}">
                <a16:creationId xmlns:a16="http://schemas.microsoft.com/office/drawing/2014/main" id="{3D8FA402-9827-426C-9622-7156CFF8E599}"/>
              </a:ext>
            </a:extLst>
          </p:cNvPr>
          <p:cNvSpPr/>
          <p:nvPr/>
        </p:nvSpPr>
        <p:spPr>
          <a:xfrm>
            <a:off x="0" y="1"/>
            <a:ext cx="24367523" cy="42672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5" name="TextBox 4">
            <a:extLst>
              <a:ext uri="{FF2B5EF4-FFF2-40B4-BE49-F238E27FC236}">
                <a16:creationId xmlns:a16="http://schemas.microsoft.com/office/drawing/2014/main" id="{8B5A6BB2-C08F-4FE5-B6E0-689DAF905470}"/>
              </a:ext>
            </a:extLst>
          </p:cNvPr>
          <p:cNvSpPr txBox="1"/>
          <p:nvPr/>
        </p:nvSpPr>
        <p:spPr>
          <a:xfrm>
            <a:off x="1855188" y="1266345"/>
            <a:ext cx="20645427" cy="1107996"/>
          </a:xfrm>
          <a:prstGeom prst="rect">
            <a:avLst/>
          </a:prstGeom>
          <a:noFill/>
        </p:spPr>
        <p:txBody>
          <a:bodyPr wrap="square" rtlCol="0">
            <a:spAutoFit/>
          </a:bodyPr>
          <a:lstStyle/>
          <a:p>
            <a:pPr lvl="0" algn="ctr"/>
            <a:r>
              <a:rPr lang="vi-VN" sz="6600" dirty="0">
                <a:solidFill>
                  <a:prstClr val="white"/>
                </a:solidFill>
                <a:latin typeface="Montserrat" charset="0"/>
                <a:ea typeface="Montserrat" charset="0"/>
                <a:cs typeface="Montserrat" charset="0"/>
              </a:rPr>
              <a:t>Account Executive</a:t>
            </a:r>
            <a:endParaRPr lang="en-US" sz="6600" dirty="0">
              <a:solidFill>
                <a:prstClr val="white"/>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id="{B9D4EE67-8B9E-4667-9C62-55D825A778EC}"/>
              </a:ext>
            </a:extLst>
          </p:cNvPr>
          <p:cNvSpPr/>
          <p:nvPr/>
        </p:nvSpPr>
        <p:spPr>
          <a:xfrm>
            <a:off x="2906003" y="2397787"/>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2400" dirty="0">
                <a:latin typeface="Montserrat" charset="0"/>
                <a:ea typeface="Montserrat" charset="0"/>
                <a:cs typeface="Montserrat" charset="0"/>
              </a:rPr>
              <a:t>Trang chủ   /   </a:t>
            </a:r>
            <a:r>
              <a:rPr lang="vi-VN" sz="2400" dirty="0">
                <a:solidFill>
                  <a:schemeClr val="bg1"/>
                </a:solidFill>
                <a:latin typeface="Montserrat" charset="0"/>
                <a:ea typeface="Montserrat" charset="0"/>
                <a:cs typeface="Montserrat" charset="0"/>
              </a:rPr>
              <a:t>Tuyển dụng  /  </a:t>
            </a:r>
            <a:r>
              <a:rPr lang="vi-VN" sz="2400" dirty="0">
                <a:solidFill>
                  <a:prstClr val="white"/>
                </a:solidFill>
                <a:latin typeface="Montserrat" charset="0"/>
                <a:ea typeface="Montserrat" charset="0"/>
                <a:cs typeface="Montserrat" charset="0"/>
              </a:rPr>
              <a:t>Account Executive</a:t>
            </a:r>
            <a:endParaRPr lang="en-US" sz="2400" dirty="0">
              <a:solidFill>
                <a:prstClr val="white"/>
              </a:solidFill>
              <a:latin typeface="Montserrat" charset="0"/>
              <a:ea typeface="Montserrat" charset="0"/>
              <a:cs typeface="Montserrat" charset="0"/>
            </a:endParaRPr>
          </a:p>
        </p:txBody>
      </p:sp>
      <p:sp>
        <p:nvSpPr>
          <p:cNvPr id="7" name="Rectangle 6"/>
          <p:cNvSpPr/>
          <p:nvPr/>
        </p:nvSpPr>
        <p:spPr>
          <a:xfrm>
            <a:off x="12921917" y="7330894"/>
            <a:ext cx="10087031" cy="5720027"/>
          </a:xfrm>
          <a:prstGeom prst="rect">
            <a:avLst/>
          </a:prstGeom>
        </p:spPr>
        <p:txBody>
          <a:bodyPr wrap="square">
            <a:spAutoFit/>
          </a:bodyPr>
          <a:lstStyle/>
          <a:p>
            <a:pPr marL="457200" marR="0">
              <a:lnSpc>
                <a:spcPct val="115000"/>
              </a:lnSpc>
              <a:spcBef>
                <a:spcPts val="0"/>
              </a:spcBef>
              <a:spcAft>
                <a:spcPts val="0"/>
              </a:spcAft>
              <a:tabLst>
                <a:tab pos="0" algn="l"/>
              </a:tabLst>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Professional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Writing skills on pitching proposal, research report and branding proposal.</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Perform good project management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Be able to conceptualize and produces communication programs.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Knowledge of graphics, creative concept &amp; idea.</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 problem solving and result oriented working attitude.</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Demonstrates proficiency in managing agency and client resources:  people, time and money.</a:t>
            </a:r>
            <a:endParaRPr lang="en-US" sz="1600">
              <a:effectLst/>
              <a:latin typeface="Montserrat" charset="0"/>
              <a:ea typeface="Montserrat" charset="0"/>
              <a:cs typeface="Montserrat" charset="0"/>
            </a:endParaRPr>
          </a:p>
          <a:p>
            <a:pPr>
              <a:lnSpc>
                <a:spcPct val="115000"/>
              </a:lnSpc>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Benefits:</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Net salary and compulsory schemes of social, health insurance and unemployment insurance</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Health care policy included AON health insurance and annual medical examination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Company incentive trip and Group year-end vacation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Training course and cross-training workshops among companies of Media Ventures Vietnam.</a:t>
            </a: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endParaRPr lang="vi-VN" sz="1600">
              <a:latin typeface="Montserrat" charset="0"/>
              <a:ea typeface="Montserrat" charset="0"/>
              <a:cs typeface="Montserrat" charset="0"/>
            </a:endParaRPr>
          </a:p>
          <a:p>
            <a:pPr marR="0" lvl="0" algn="just">
              <a:lnSpc>
                <a:spcPct val="115000"/>
              </a:lnSpc>
              <a:spcBef>
                <a:spcPts val="0"/>
              </a:spcBef>
              <a:spcAft>
                <a:spcPts val="0"/>
              </a:spcAft>
              <a:tabLst>
                <a:tab pos="457200" algn="l"/>
                <a:tab pos="4572000" algn="l"/>
                <a:tab pos="4800600" algn="l"/>
                <a:tab pos="5029200" algn="l"/>
                <a:tab pos="5257800" algn="l"/>
                <a:tab pos="5486400" algn="l"/>
                <a:tab pos="5943600" algn="l"/>
              </a:tabLst>
            </a:pPr>
            <a:r>
              <a:rPr lang="en-US" sz="1800" b="1">
                <a:latin typeface="Montserrat" charset="0"/>
                <a:ea typeface="Montserrat" charset="0"/>
                <a:cs typeface="Montserrat" charset="0"/>
              </a:rPr>
              <a:t>S</a:t>
            </a:r>
            <a:r>
              <a:rPr lang="en-US" sz="1800" b="1">
                <a:effectLst/>
                <a:latin typeface="Montserrat" charset="0"/>
                <a:ea typeface="Montserrat" charset="0"/>
                <a:cs typeface="Montserrat" charset="0"/>
              </a:rPr>
              <a:t>end your Portfolio:</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Mr.Phung Thai Duong </a:t>
            </a:r>
            <a:r>
              <a:rPr lang="mr-IN" sz="1600">
                <a:latin typeface="Montserrat" charset="0"/>
                <a:ea typeface="Montserrat" charset="0"/>
                <a:cs typeface="Montserrat" charset="0"/>
              </a:rPr>
              <a:t>–</a:t>
            </a:r>
            <a:r>
              <a:rPr lang="vi-VN" sz="1600">
                <a:latin typeface="Montserrat" charset="0"/>
                <a:ea typeface="Montserrat" charset="0"/>
                <a:cs typeface="Montserrat" charset="0"/>
              </a:rPr>
              <a:t> Mibrand Deputy Director </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Email: thaiduong.phung@mibrand.vn</a:t>
            </a:r>
          </a:p>
        </p:txBody>
      </p:sp>
      <p:sp>
        <p:nvSpPr>
          <p:cNvPr id="8" name="Rectangle 7"/>
          <p:cNvSpPr/>
          <p:nvPr/>
        </p:nvSpPr>
        <p:spPr>
          <a:xfrm>
            <a:off x="1067884" y="4732073"/>
            <a:ext cx="11110017" cy="8462830"/>
          </a:xfrm>
          <a:prstGeom prst="rect">
            <a:avLst/>
          </a:prstGeom>
        </p:spPr>
        <p:txBody>
          <a:bodyPr wrap="square">
            <a:spAutoFit/>
          </a:bodyPr>
          <a:lstStyle/>
          <a:p>
            <a:pPr>
              <a:lnSpc>
                <a:spcPct val="115000"/>
              </a:lnSpc>
            </a:pPr>
            <a:r>
              <a:rPr lang="en-US" sz="2000" b="1">
                <a:latin typeface="Montserrat" charset="0"/>
                <a:ea typeface="Montserrat" charset="0"/>
                <a:cs typeface="Montserrat" charset="0"/>
              </a:rPr>
              <a:t>Job Description</a:t>
            </a:r>
            <a:r>
              <a:rPr lang="en-US" sz="2400" b="1">
                <a:latin typeface="Montserrat" charset="0"/>
                <a:ea typeface="Montserrat" charset="0"/>
                <a:cs typeface="Montserrat" charset="0"/>
              </a:rPr>
              <a:t> </a:t>
            </a:r>
            <a:endParaRPr lang="en-US" sz="1600">
              <a:latin typeface="Montserrat" charset="0"/>
              <a:ea typeface="Montserrat" charset="0"/>
              <a:cs typeface="Montserrat" charset="0"/>
            </a:endParaRPr>
          </a:p>
          <a:p>
            <a:pPr>
              <a:lnSpc>
                <a:spcPct val="115000"/>
              </a:lnSpc>
            </a:pPr>
            <a:r>
              <a:rPr lang="en-US" sz="2400">
                <a:latin typeface="Montserrat" charset="0"/>
                <a:ea typeface="Montserrat" charset="0"/>
                <a:cs typeface="Montserrat" charset="0"/>
              </a:rPr>
              <a:t>ACCOUNT EXECUTIVE </a:t>
            </a:r>
          </a:p>
          <a:p>
            <a:pPr algn="ctr">
              <a:lnSpc>
                <a:spcPct val="115000"/>
              </a:lnSpc>
            </a:pPr>
            <a:endParaRPr lang="en-US" sz="1600">
              <a:latin typeface="Montserrat" charset="0"/>
              <a:ea typeface="Montserrat" charset="0"/>
              <a:cs typeface="Montserrat" charset="0"/>
            </a:endParaRPr>
          </a:p>
          <a:p>
            <a:pPr algn="just">
              <a:lnSpc>
                <a:spcPct val="115000"/>
              </a:lnSpc>
              <a:spcAft>
                <a:spcPts val="1000"/>
              </a:spcAft>
            </a:pPr>
            <a:r>
              <a:rPr lang="en-US" sz="1800" b="1">
                <a:latin typeface="Montserrat" charset="0"/>
                <a:ea typeface="Montserrat" charset="0"/>
                <a:cs typeface="Montserrat" charset="0"/>
              </a:rPr>
              <a:t>Salary:                       </a:t>
            </a:r>
            <a:r>
              <a:rPr lang="en-US" sz="1600">
                <a:latin typeface="Montserrat" charset="0"/>
                <a:ea typeface="Montserrat" charset="0"/>
                <a:cs typeface="Montserrat" charset="0"/>
              </a:rPr>
              <a:t>Negotiable</a:t>
            </a:r>
          </a:p>
          <a:p>
            <a:pPr algn="just">
              <a:lnSpc>
                <a:spcPct val="115000"/>
              </a:lnSpc>
              <a:spcAft>
                <a:spcPts val="1000"/>
              </a:spcAft>
            </a:pPr>
            <a:r>
              <a:rPr lang="en-US" sz="1800" b="1">
                <a:latin typeface="Montserrat" charset="0"/>
                <a:ea typeface="Montserrat" charset="0"/>
                <a:cs typeface="Montserrat" charset="0"/>
              </a:rPr>
              <a:t>Career Level:           </a:t>
            </a:r>
            <a:r>
              <a:rPr lang="en-US" sz="1600">
                <a:latin typeface="Montserrat" charset="0"/>
                <a:ea typeface="Montserrat" charset="0"/>
                <a:cs typeface="Montserrat" charset="0"/>
              </a:rPr>
              <a:t>Executive - Fulltime</a:t>
            </a:r>
          </a:p>
          <a:p>
            <a:pPr algn="just">
              <a:lnSpc>
                <a:spcPct val="115000"/>
              </a:lnSpc>
              <a:spcAft>
                <a:spcPts val="1000"/>
              </a:spcAft>
            </a:pPr>
            <a:r>
              <a:rPr lang="en-US" sz="1800" b="1">
                <a:latin typeface="Montserrat" charset="0"/>
                <a:ea typeface="Montserrat" charset="0"/>
                <a:cs typeface="Montserrat" charset="0"/>
              </a:rPr>
              <a:t>Working Time:        </a:t>
            </a:r>
            <a:r>
              <a:rPr lang="en-US" sz="1600">
                <a:latin typeface="Montserrat" charset="0"/>
                <a:ea typeface="Montserrat" charset="0"/>
                <a:cs typeface="Montserrat" charset="0"/>
              </a:rPr>
              <a:t>8.30am – 6.00pm, Mon – Fri</a:t>
            </a:r>
          </a:p>
          <a:p>
            <a:pPr algn="just">
              <a:lnSpc>
                <a:spcPct val="115000"/>
              </a:lnSpc>
              <a:spcAft>
                <a:spcPts val="1000"/>
              </a:spcAft>
            </a:pPr>
            <a:endParaRPr lang="en-US" sz="1600">
              <a:latin typeface="Montserrat" charset="0"/>
              <a:ea typeface="Montserrat" charset="0"/>
              <a:cs typeface="Montserrat" charset="0"/>
            </a:endParaRPr>
          </a:p>
          <a:p>
            <a:pPr algn="just">
              <a:lnSpc>
                <a:spcPct val="115000"/>
              </a:lnSpc>
            </a:pPr>
            <a:r>
              <a:rPr lang="vi-VN" sz="1800" b="1">
                <a:latin typeface="Montserrat" charset="0"/>
                <a:ea typeface="Montserrat" charset="0"/>
                <a:cs typeface="Montserrat" charset="0"/>
              </a:rPr>
              <a:t>Account Executive</a:t>
            </a:r>
            <a:r>
              <a:rPr lang="vi-VN" sz="1800">
                <a:latin typeface="Montserrat" charset="0"/>
                <a:ea typeface="Montserrat" charset="0"/>
                <a:cs typeface="Montserrat" charset="0"/>
              </a:rPr>
              <a:t> </a:t>
            </a:r>
            <a:r>
              <a:rPr lang="vi-VN" sz="1600">
                <a:latin typeface="Montserrat" charset="0"/>
                <a:ea typeface="Montserrat" charset="0"/>
                <a:cs typeface="Montserrat" charset="0"/>
              </a:rPr>
              <a:t>has the ability and experience in business development and branding consultancy skills</a:t>
            </a:r>
            <a:r>
              <a:rPr lang="en-US" sz="1600">
                <a:latin typeface="Montserrat" charset="0"/>
                <a:ea typeface="Montserrat" charset="0"/>
                <a:cs typeface="Montserrat" charset="0"/>
              </a:rPr>
              <a:t>; has the ability and experience to play an implementation role in client work</a:t>
            </a:r>
            <a:r>
              <a:rPr lang="vi-VN" sz="1600">
                <a:latin typeface="Montserrat" charset="0"/>
                <a:ea typeface="Montserrat" charset="0"/>
                <a:cs typeface="Montserrat" charset="0"/>
              </a:rPr>
              <a:t>. He/she must have a good understanding about integrated communications, including Public relations, ABL and BTL Brand activations, Productions, be able to handle direct client contact and have the potential to become a good program developer, presenter and counselor.</a:t>
            </a:r>
            <a:endParaRPr lang="en-US" sz="1600">
              <a:latin typeface="Montserrat" charset="0"/>
              <a:ea typeface="Montserrat" charset="0"/>
              <a:cs typeface="Montserrat" charset="0"/>
            </a:endParaRPr>
          </a:p>
          <a:p>
            <a:pPr>
              <a:lnSpc>
                <a:spcPct val="115000"/>
              </a:lnSpc>
            </a:pPr>
            <a:r>
              <a:rPr lang="vi-VN" sz="1800">
                <a:latin typeface="Montserrat" charset="0"/>
                <a:ea typeface="Montserrat" charset="0"/>
                <a:cs typeface="Montserrat" charset="0"/>
              </a:rPr>
              <a:t> </a:t>
            </a:r>
            <a:endParaRPr lang="en-US" sz="1600">
              <a:latin typeface="Montserrat" charset="0"/>
              <a:ea typeface="Montserrat" charset="0"/>
              <a:cs typeface="Montserrat" charset="0"/>
            </a:endParaRPr>
          </a:p>
          <a:p>
            <a:pPr>
              <a:lnSpc>
                <a:spcPct val="115000"/>
              </a:lnSpc>
            </a:pPr>
            <a:r>
              <a:rPr lang="vi-VN" sz="1800" b="1">
                <a:latin typeface="Montserrat" charset="0"/>
                <a:ea typeface="Montserrat" charset="0"/>
                <a:cs typeface="Montserrat" charset="0"/>
              </a:rPr>
              <a:t>Responsibilities:</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Is fully familiar with receiving briefing, developing proposal, delivering presentations</a:t>
            </a:r>
            <a:r>
              <a:rPr lang="en-US" sz="1600">
                <a:latin typeface="Montserrat" charset="0"/>
                <a:ea typeface="Montserrat" charset="0"/>
                <a:cs typeface="Montserrat" charset="0"/>
              </a:rPr>
              <a:t>.</a:t>
            </a: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Responsible for day-to-day client servicing of assigned accounts &amp; projects; Follow up their inquires and give instruction to Brand Associate on details</a:t>
            </a:r>
            <a:r>
              <a:rPr lang="en-US" sz="1600">
                <a:latin typeface="Montserrat" charset="0"/>
                <a:ea typeface="Montserrat" charset="0"/>
                <a:cs typeface="Montserrat" charset="0"/>
              </a:rPr>
              <a:t>; Prepare contracts, bidding process.</a:t>
            </a: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Acts as a liaison between client, suppliers and, other internal and external audiences.</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In charge consulting work which may include: research process such as preparing research details, research questionaire, suggest research methodology, conduct research (desk research, in-depth interview, focus group..), preparing research report.</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Develop brand strategy (brand positioning, brand development), create core brand identity (brand name, logo, slogan, branding materials and applications), develop brand communication plan.</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Exploring potential leads and contribute contents to company’s website.</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Applies knowledge of the full range of resources available throughout the company.</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Cooperate with other team, other offices and other company components.</a:t>
            </a:r>
            <a:endParaRPr lang="en-US" sz="1600">
              <a:latin typeface="Montserrat" charset="0"/>
              <a:ea typeface="Montserrat" charset="0"/>
              <a:cs typeface="Montserrat" charset="0"/>
            </a:endParaRPr>
          </a:p>
        </p:txBody>
      </p:sp>
    </p:spTree>
    <p:extLst>
      <p:ext uri="{BB962C8B-B14F-4D97-AF65-F5344CB8AC3E}">
        <p14:creationId xmlns:p14="http://schemas.microsoft.com/office/powerpoint/2010/main" val="2015347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109" b="58142"/>
          <a:stretch/>
        </p:blipFill>
        <p:spPr>
          <a:xfrm>
            <a:off x="-11717" y="34246"/>
            <a:ext cx="24379240" cy="4205245"/>
          </a:xfrm>
          <a:prstGeom prst="rect">
            <a:avLst/>
          </a:prstGeom>
        </p:spPr>
      </p:pic>
      <p:sp>
        <p:nvSpPr>
          <p:cNvPr id="4" name="Rectangle 3">
            <a:extLst>
              <a:ext uri="{FF2B5EF4-FFF2-40B4-BE49-F238E27FC236}">
                <a16:creationId xmlns:a16="http://schemas.microsoft.com/office/drawing/2014/main" id="{3D8FA402-9827-426C-9622-7156CFF8E599}"/>
              </a:ext>
            </a:extLst>
          </p:cNvPr>
          <p:cNvSpPr/>
          <p:nvPr/>
        </p:nvSpPr>
        <p:spPr>
          <a:xfrm>
            <a:off x="0" y="1"/>
            <a:ext cx="24367523" cy="42672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5" name="TextBox 4">
            <a:extLst>
              <a:ext uri="{FF2B5EF4-FFF2-40B4-BE49-F238E27FC236}">
                <a16:creationId xmlns:a16="http://schemas.microsoft.com/office/drawing/2014/main" id="{8B5A6BB2-C08F-4FE5-B6E0-689DAF905470}"/>
              </a:ext>
            </a:extLst>
          </p:cNvPr>
          <p:cNvSpPr txBox="1"/>
          <p:nvPr/>
        </p:nvSpPr>
        <p:spPr>
          <a:xfrm>
            <a:off x="1855188" y="1266345"/>
            <a:ext cx="20645427" cy="1107996"/>
          </a:xfrm>
          <a:prstGeom prst="rect">
            <a:avLst/>
          </a:prstGeom>
          <a:noFill/>
        </p:spPr>
        <p:txBody>
          <a:bodyPr wrap="square" rtlCol="0">
            <a:spAutoFit/>
          </a:bodyPr>
          <a:lstStyle/>
          <a:p>
            <a:pPr lvl="0" algn="ctr"/>
            <a:r>
              <a:rPr lang="vi-VN" sz="6600" dirty="0">
                <a:solidFill>
                  <a:prstClr val="white"/>
                </a:solidFill>
                <a:latin typeface="Montserrat" charset="0"/>
                <a:ea typeface="Montserrat" charset="0"/>
                <a:cs typeface="Montserrat" charset="0"/>
              </a:rPr>
              <a:t>Brand Consultant</a:t>
            </a:r>
            <a:endParaRPr lang="en-US" sz="6600" dirty="0">
              <a:solidFill>
                <a:prstClr val="white"/>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id="{B9D4EE67-8B9E-4667-9C62-55D825A778EC}"/>
              </a:ext>
            </a:extLst>
          </p:cNvPr>
          <p:cNvSpPr/>
          <p:nvPr/>
        </p:nvSpPr>
        <p:spPr>
          <a:xfrm>
            <a:off x="2906003" y="2397787"/>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2400" dirty="0">
                <a:latin typeface="Montserrat" charset="0"/>
                <a:ea typeface="Montserrat" charset="0"/>
                <a:cs typeface="Montserrat" charset="0"/>
              </a:rPr>
              <a:t>Trang chủ   /   </a:t>
            </a:r>
            <a:r>
              <a:rPr lang="vi-VN" sz="2400" dirty="0">
                <a:solidFill>
                  <a:schemeClr val="bg1"/>
                </a:solidFill>
                <a:latin typeface="Montserrat" charset="0"/>
                <a:ea typeface="Montserrat" charset="0"/>
                <a:cs typeface="Montserrat" charset="0"/>
              </a:rPr>
              <a:t>Tuyển dụng  /  </a:t>
            </a:r>
            <a:r>
              <a:rPr lang="vi-VN" sz="2400" dirty="0">
                <a:solidFill>
                  <a:prstClr val="white"/>
                </a:solidFill>
                <a:latin typeface="Montserrat" charset="0"/>
                <a:ea typeface="Montserrat" charset="0"/>
                <a:cs typeface="Montserrat" charset="0"/>
              </a:rPr>
              <a:t>Account Executive</a:t>
            </a:r>
            <a:endParaRPr lang="en-US" sz="2400" dirty="0">
              <a:solidFill>
                <a:prstClr val="white"/>
              </a:solidFill>
              <a:latin typeface="Montserrat" charset="0"/>
              <a:ea typeface="Montserrat" charset="0"/>
              <a:cs typeface="Montserrat" charset="0"/>
            </a:endParaRPr>
          </a:p>
        </p:txBody>
      </p:sp>
      <p:sp>
        <p:nvSpPr>
          <p:cNvPr id="7" name="Rectangle 6"/>
          <p:cNvSpPr/>
          <p:nvPr/>
        </p:nvSpPr>
        <p:spPr>
          <a:xfrm>
            <a:off x="12921917" y="6954198"/>
            <a:ext cx="10087031" cy="5613845"/>
          </a:xfrm>
          <a:prstGeom prst="rect">
            <a:avLst/>
          </a:prstGeom>
        </p:spPr>
        <p:txBody>
          <a:bodyPr wrap="square">
            <a:spAutoFit/>
          </a:bodyPr>
          <a:lstStyle/>
          <a:p>
            <a:pPr marL="457200" marR="0">
              <a:lnSpc>
                <a:spcPct val="115000"/>
              </a:lnSpc>
              <a:spcBef>
                <a:spcPts val="0"/>
              </a:spcBef>
              <a:spcAft>
                <a:spcPts val="0"/>
              </a:spcAft>
              <a:tabLst>
                <a:tab pos="0" algn="l"/>
              </a:tabLst>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Professional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Writing skills on pitching proposal, research report and branding proposal.</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Perform good project management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Be able to conceptualize and produces communication programs.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Knowledge of graphics, creative concept &amp; idea.</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 problem solving and result oriented working attitude.</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Demonstrates proficiency in managing agency and client resources:  people, time and money.</a:t>
            </a:r>
            <a:endParaRPr lang="en-US" sz="1600">
              <a:effectLst/>
              <a:latin typeface="Montserrat" charset="0"/>
              <a:ea typeface="Montserrat" charset="0"/>
              <a:cs typeface="Montserrat" charset="0"/>
            </a:endParaRPr>
          </a:p>
          <a:p>
            <a:pPr>
              <a:lnSpc>
                <a:spcPct val="115000"/>
              </a:lnSpc>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Benefits:</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Net salary and compulsory schemes of social, health insurance and unemployment insurance</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Health care policy included AON health insurance and annual medical examination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Company incentive trip and Group year-end vacation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Training course and cross-training workshops among companies of Media Ventures Vietnam.</a:t>
            </a: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endParaRPr lang="vi-VN" sz="1600">
              <a:latin typeface="Montserrat" charset="0"/>
              <a:ea typeface="Montserrat" charset="0"/>
              <a:cs typeface="Montserrat" charset="0"/>
            </a:endParaRPr>
          </a:p>
          <a:p>
            <a:pPr marR="0" lvl="0" algn="just">
              <a:lnSpc>
                <a:spcPct val="115000"/>
              </a:lnSpc>
              <a:spcBef>
                <a:spcPts val="0"/>
              </a:spcBef>
              <a:spcAft>
                <a:spcPts val="0"/>
              </a:spcAft>
              <a:tabLst>
                <a:tab pos="457200" algn="l"/>
                <a:tab pos="4572000" algn="l"/>
                <a:tab pos="4800600" algn="l"/>
                <a:tab pos="5029200" algn="l"/>
                <a:tab pos="5257800" algn="l"/>
                <a:tab pos="5486400" algn="l"/>
                <a:tab pos="5943600" algn="l"/>
              </a:tabLst>
            </a:pPr>
            <a:r>
              <a:rPr lang="en-US" sz="1800" b="1">
                <a:latin typeface="Montserrat" charset="0"/>
                <a:ea typeface="Montserrat" charset="0"/>
                <a:cs typeface="Montserrat" charset="0"/>
              </a:rPr>
              <a:t>Send your Portfolio:</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Mr.Phung Thai Duong </a:t>
            </a:r>
            <a:r>
              <a:rPr lang="mr-IN" sz="1600">
                <a:latin typeface="Montserrat" charset="0"/>
                <a:ea typeface="Montserrat" charset="0"/>
                <a:cs typeface="Montserrat" charset="0"/>
              </a:rPr>
              <a:t>–</a:t>
            </a:r>
            <a:r>
              <a:rPr lang="vi-VN" sz="1600">
                <a:latin typeface="Montserrat" charset="0"/>
                <a:ea typeface="Montserrat" charset="0"/>
                <a:cs typeface="Montserrat" charset="0"/>
              </a:rPr>
              <a:t> Mibrand Deputy Director </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Email: thaiduong.phung@mibrand.vn</a:t>
            </a:r>
          </a:p>
        </p:txBody>
      </p:sp>
      <p:sp>
        <p:nvSpPr>
          <p:cNvPr id="8" name="Rectangle 7"/>
          <p:cNvSpPr/>
          <p:nvPr/>
        </p:nvSpPr>
        <p:spPr>
          <a:xfrm>
            <a:off x="1067884" y="4732073"/>
            <a:ext cx="11110017" cy="8630055"/>
          </a:xfrm>
          <a:prstGeom prst="rect">
            <a:avLst/>
          </a:prstGeom>
        </p:spPr>
        <p:txBody>
          <a:bodyPr wrap="square">
            <a:spAutoFit/>
          </a:bodyPr>
          <a:lstStyle/>
          <a:p>
            <a:pPr>
              <a:lnSpc>
                <a:spcPct val="115000"/>
              </a:lnSpc>
            </a:pPr>
            <a:r>
              <a:rPr lang="en-US" sz="2000" b="1">
                <a:latin typeface="Montserrat" charset="0"/>
                <a:ea typeface="Montserrat" charset="0"/>
                <a:cs typeface="Montserrat" charset="0"/>
              </a:rPr>
              <a:t>Job Description</a:t>
            </a:r>
          </a:p>
          <a:p>
            <a:pPr>
              <a:lnSpc>
                <a:spcPct val="115000"/>
              </a:lnSpc>
            </a:pPr>
            <a:r>
              <a:rPr lang="en-US" sz="2400">
                <a:latin typeface="Montserrat" charset="0"/>
                <a:ea typeface="Montserrat" charset="0"/>
                <a:cs typeface="Montserrat" charset="0"/>
              </a:rPr>
              <a:t>BRAND CONSULTANT</a:t>
            </a:r>
          </a:p>
          <a:p>
            <a:pPr>
              <a:lnSpc>
                <a:spcPct val="115000"/>
              </a:lnSpc>
            </a:pPr>
            <a:r>
              <a:rPr lang="en-US" sz="1600" b="1">
                <a:latin typeface="Montserrat" charset="0"/>
                <a:ea typeface="Montserrat" charset="0"/>
                <a:cs typeface="Montserrat" charset="0"/>
              </a:rPr>
              <a:t> </a:t>
            </a:r>
          </a:p>
          <a:p>
            <a:pPr>
              <a:lnSpc>
                <a:spcPct val="150000"/>
              </a:lnSpc>
            </a:pPr>
            <a:r>
              <a:rPr lang="en-US" sz="1800" b="1">
                <a:latin typeface="Montserrat" charset="0"/>
                <a:ea typeface="Montserrat" charset="0"/>
                <a:cs typeface="Montserrat" charset="0"/>
              </a:rPr>
              <a:t>Salary:                       </a:t>
            </a:r>
            <a:r>
              <a:rPr lang="en-US" sz="1600">
                <a:latin typeface="Montserrat" charset="0"/>
                <a:ea typeface="Montserrat" charset="0"/>
                <a:cs typeface="Montserrat" charset="0"/>
              </a:rPr>
              <a:t>Negotiable</a:t>
            </a:r>
          </a:p>
          <a:p>
            <a:pPr>
              <a:lnSpc>
                <a:spcPct val="150000"/>
              </a:lnSpc>
            </a:pPr>
            <a:r>
              <a:rPr lang="en-US" sz="1800" b="1">
                <a:latin typeface="Montserrat" charset="0"/>
                <a:ea typeface="Montserrat" charset="0"/>
                <a:cs typeface="Montserrat" charset="0"/>
              </a:rPr>
              <a:t>Career Level:   </a:t>
            </a:r>
            <a:r>
              <a:rPr lang="en-US" sz="1600" b="1">
                <a:latin typeface="Montserrat" charset="0"/>
                <a:ea typeface="Montserrat" charset="0"/>
                <a:cs typeface="Montserrat" charset="0"/>
              </a:rPr>
              <a:t>        </a:t>
            </a:r>
            <a:r>
              <a:rPr lang="en-US" sz="1600">
                <a:latin typeface="Montserrat" charset="0"/>
                <a:ea typeface="Montserrat" charset="0"/>
                <a:cs typeface="Montserrat" charset="0"/>
              </a:rPr>
              <a:t>Executive - Fulltime</a:t>
            </a:r>
          </a:p>
          <a:p>
            <a:pPr>
              <a:lnSpc>
                <a:spcPct val="150000"/>
              </a:lnSpc>
            </a:pPr>
            <a:r>
              <a:rPr lang="en-US" sz="1800" b="1">
                <a:latin typeface="Montserrat" charset="0"/>
                <a:ea typeface="Montserrat" charset="0"/>
                <a:cs typeface="Montserrat" charset="0"/>
              </a:rPr>
              <a:t>Working Time:        </a:t>
            </a:r>
            <a:r>
              <a:rPr lang="en-US" sz="1600">
                <a:latin typeface="Montserrat" charset="0"/>
                <a:ea typeface="Montserrat" charset="0"/>
                <a:cs typeface="Montserrat" charset="0"/>
              </a:rPr>
              <a:t>8.30am – 6.00pm, Mon – Fri</a:t>
            </a:r>
          </a:p>
          <a:p>
            <a:pPr>
              <a:lnSpc>
                <a:spcPct val="115000"/>
              </a:lnSpc>
            </a:pPr>
            <a:endParaRPr lang="en-US" sz="1600">
              <a:latin typeface="Montserrat" charset="0"/>
              <a:ea typeface="Montserrat" charset="0"/>
              <a:cs typeface="Montserrat" charset="0"/>
            </a:endParaRPr>
          </a:p>
          <a:p>
            <a:pPr>
              <a:lnSpc>
                <a:spcPct val="115000"/>
              </a:lnSpc>
            </a:pPr>
            <a:r>
              <a:rPr lang="en-US" sz="1800" b="1">
                <a:latin typeface="Montserrat" charset="0"/>
                <a:ea typeface="Montserrat" charset="0"/>
                <a:cs typeface="Montserrat" charset="0"/>
              </a:rPr>
              <a:t>Brand Consultant </a:t>
            </a:r>
            <a:r>
              <a:rPr lang="en-US" sz="1600">
                <a:latin typeface="Montserrat" charset="0"/>
                <a:ea typeface="Montserrat" charset="0"/>
                <a:cs typeface="Montserrat" charset="0"/>
              </a:rPr>
              <a:t>should be able to handle consultant projects independently.</a:t>
            </a:r>
          </a:p>
          <a:p>
            <a:pPr>
              <a:lnSpc>
                <a:spcPct val="115000"/>
              </a:lnSpc>
            </a:pPr>
            <a:r>
              <a:rPr lang="en-US" sz="1600">
                <a:latin typeface="Montserrat" charset="0"/>
                <a:ea typeface="Montserrat" charset="0"/>
                <a:cs typeface="Montserrat" charset="0"/>
              </a:rPr>
              <a:t>Concept – A Brand Consultant has the ability and experience in business development and branding consultancy skills. He/she should perform different skills as presentation, customer relation, project management and will be in charge of customer consulting works. There is no time limit on the Brand Consultant position.</a:t>
            </a:r>
          </a:p>
          <a:p>
            <a:pPr>
              <a:lnSpc>
                <a:spcPct val="115000"/>
              </a:lnSpc>
            </a:pPr>
            <a:r>
              <a:rPr lang="en-US" sz="1600">
                <a:latin typeface="Montserrat" charset="0"/>
                <a:ea typeface="Montserrat" charset="0"/>
                <a:cs typeface="Montserrat" charset="0"/>
              </a:rPr>
              <a:t> </a:t>
            </a:r>
          </a:p>
          <a:p>
            <a:pPr>
              <a:lnSpc>
                <a:spcPct val="115000"/>
              </a:lnSpc>
            </a:pPr>
            <a:r>
              <a:rPr lang="en-US" sz="1800" b="1">
                <a:latin typeface="Montserrat" charset="0"/>
                <a:ea typeface="Montserrat" charset="0"/>
                <a:cs typeface="Montserrat" charset="0"/>
              </a:rPr>
              <a:t>Responsibilities:</a:t>
            </a:r>
          </a:p>
          <a:p>
            <a:pPr marL="342900" indent="-342900">
              <a:lnSpc>
                <a:spcPct val="115000"/>
              </a:lnSpc>
              <a:buFont typeface="Arial" charset="0"/>
              <a:buChar char="•"/>
            </a:pPr>
            <a:r>
              <a:rPr lang="en-US" sz="1600">
                <a:latin typeface="Montserrat" charset="0"/>
                <a:ea typeface="Montserrat" charset="0"/>
                <a:cs typeface="Montserrat" charset="0"/>
              </a:rPr>
              <a:t>In charge consulting work which may include: research process such as preparing research details, research questionaire, suggest research methodology, conduct research (desk research, in-depth interview, focus group..), preparing research report.</a:t>
            </a:r>
          </a:p>
          <a:p>
            <a:pPr marL="342900" indent="-342900">
              <a:lnSpc>
                <a:spcPct val="115000"/>
              </a:lnSpc>
              <a:buFont typeface="Arial" charset="0"/>
              <a:buChar char="•"/>
            </a:pPr>
            <a:r>
              <a:rPr lang="en-US" sz="1600">
                <a:latin typeface="Montserrat" charset="0"/>
                <a:ea typeface="Montserrat" charset="0"/>
                <a:cs typeface="Montserrat" charset="0"/>
              </a:rPr>
              <a:t>Develop brand strategy (brand positioning, brand development), create core brand identity (brand name, logo, slogan, branding materials and applications), develop brand communication plan independently.</a:t>
            </a:r>
          </a:p>
          <a:p>
            <a:pPr marL="342900" indent="-342900">
              <a:lnSpc>
                <a:spcPct val="115000"/>
              </a:lnSpc>
              <a:buFont typeface="Arial" charset="0"/>
              <a:buChar char="•"/>
            </a:pPr>
            <a:r>
              <a:rPr lang="en-US" sz="1600">
                <a:latin typeface="Montserrat" charset="0"/>
                <a:ea typeface="Montserrat" charset="0"/>
                <a:cs typeface="Montserrat" charset="0"/>
              </a:rPr>
              <a:t>Interface directly with client in daily project management and give instruction to Brand Associate on details. Follow up with different clients, managing projects performed with and by others and supervising Brand Associate.</a:t>
            </a:r>
          </a:p>
          <a:p>
            <a:pPr marL="342900" indent="-342900">
              <a:lnSpc>
                <a:spcPct val="115000"/>
              </a:lnSpc>
              <a:buFont typeface="Arial" charset="0"/>
              <a:buChar char="•"/>
            </a:pPr>
            <a:r>
              <a:rPr lang="en-US" sz="1600">
                <a:latin typeface="Montserrat" charset="0"/>
                <a:ea typeface="Montserrat" charset="0"/>
                <a:cs typeface="Montserrat" charset="0"/>
              </a:rPr>
              <a:t>Is fully familiar with receiving briefing, developing proposal, delivering presentations.</a:t>
            </a:r>
          </a:p>
          <a:p>
            <a:pPr marL="342900" indent="-342900">
              <a:lnSpc>
                <a:spcPct val="115000"/>
              </a:lnSpc>
              <a:buFont typeface="Arial" charset="0"/>
              <a:buChar char="•"/>
            </a:pPr>
            <a:r>
              <a:rPr lang="en-US" sz="1600">
                <a:latin typeface="Montserrat" charset="0"/>
                <a:ea typeface="Montserrat" charset="0"/>
                <a:cs typeface="Montserrat" charset="0"/>
              </a:rPr>
              <a:t>Acts as a liaison between client, suppliers and, other internal and external audiences.</a:t>
            </a:r>
          </a:p>
          <a:p>
            <a:pPr marL="342900" indent="-342900">
              <a:lnSpc>
                <a:spcPct val="115000"/>
              </a:lnSpc>
              <a:buFont typeface="Arial" charset="0"/>
              <a:buChar char="•"/>
            </a:pPr>
            <a:r>
              <a:rPr lang="en-US" sz="1600">
                <a:latin typeface="Montserrat" charset="0"/>
                <a:ea typeface="Montserrat" charset="0"/>
                <a:cs typeface="Montserrat" charset="0"/>
              </a:rPr>
              <a:t>Exploring potential leads and contribute contents to company’s website.</a:t>
            </a:r>
          </a:p>
          <a:p>
            <a:pPr marL="342900" indent="-342900">
              <a:lnSpc>
                <a:spcPct val="115000"/>
              </a:lnSpc>
              <a:buFont typeface="Arial" charset="0"/>
              <a:buChar char="•"/>
            </a:pPr>
            <a:r>
              <a:rPr lang="en-US" sz="1600">
                <a:latin typeface="Montserrat" charset="0"/>
                <a:ea typeface="Montserrat" charset="0"/>
                <a:cs typeface="Montserrat" charset="0"/>
              </a:rPr>
              <a:t>Applies knowledge of the full range of resources available throughout the company.</a:t>
            </a:r>
          </a:p>
          <a:p>
            <a:pPr marL="342900" indent="-342900">
              <a:lnSpc>
                <a:spcPct val="115000"/>
              </a:lnSpc>
              <a:buFont typeface="Arial" charset="0"/>
              <a:buChar char="•"/>
            </a:pPr>
            <a:r>
              <a:rPr lang="en-US" sz="1600">
                <a:latin typeface="Montserrat" charset="0"/>
                <a:ea typeface="Montserrat" charset="0"/>
                <a:cs typeface="Montserrat" charset="0"/>
              </a:rPr>
              <a:t>Cooperate with other team, other offices and other company components.</a:t>
            </a:r>
          </a:p>
        </p:txBody>
      </p:sp>
    </p:spTree>
    <p:extLst>
      <p:ext uri="{BB962C8B-B14F-4D97-AF65-F5344CB8AC3E}">
        <p14:creationId xmlns:p14="http://schemas.microsoft.com/office/powerpoint/2010/main" val="8693479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7097530" y="5273945"/>
            <a:ext cx="10083210"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VIII. Contact</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21472808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5512" b="31376"/>
          <a:stretch/>
        </p:blipFill>
        <p:spPr>
          <a:xfrm>
            <a:off x="0" y="1112243"/>
            <a:ext cx="24367522" cy="5384810"/>
          </a:xfrm>
          <a:prstGeom prst="rect">
            <a:avLst/>
          </a:prstGeom>
        </p:spPr>
      </p:pic>
      <p:sp>
        <p:nvSpPr>
          <p:cNvPr id="3" name="Rectangle 2">
            <a:extLst>
              <a:ext uri="{FF2B5EF4-FFF2-40B4-BE49-F238E27FC236}">
                <a16:creationId xmlns:a16="http://schemas.microsoft.com/office/drawing/2014/main" id="{3D8FA402-9827-426C-9622-7156CFF8E599}"/>
              </a:ext>
            </a:extLst>
          </p:cNvPr>
          <p:cNvSpPr/>
          <p:nvPr/>
        </p:nvSpPr>
        <p:spPr>
          <a:xfrm>
            <a:off x="17573" y="1073985"/>
            <a:ext cx="24367522" cy="542306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id="{4A639ABC-ED58-466E-9EC4-0598E187F336}"/>
              </a:ext>
            </a:extLst>
          </p:cNvPr>
          <p:cNvSpPr/>
          <p:nvPr/>
        </p:nvSpPr>
        <p:spPr>
          <a:xfrm>
            <a:off x="13154183" y="201820"/>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id="{B3F12D54-FB9F-4088-953E-5F56808D03B0}"/>
              </a:ext>
            </a:extLst>
          </p:cNvPr>
          <p:cNvSpPr/>
          <p:nvPr/>
        </p:nvSpPr>
        <p:spPr>
          <a:xfrm>
            <a:off x="18524113"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id="{8B5A6BB2-C08F-4FE5-B6E0-689DAF905470}"/>
              </a:ext>
            </a:extLst>
          </p:cNvPr>
          <p:cNvSpPr txBox="1"/>
          <p:nvPr/>
        </p:nvSpPr>
        <p:spPr>
          <a:xfrm>
            <a:off x="1855191" y="2635288"/>
            <a:ext cx="20645427" cy="1077090"/>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Contact </a:t>
            </a:r>
          </a:p>
        </p:txBody>
      </p:sp>
      <p:sp>
        <p:nvSpPr>
          <p:cNvPr id="13" name="Rectangle 12">
            <a:extLst>
              <a:ext uri="{FF2B5EF4-FFF2-40B4-BE49-F238E27FC236}">
                <a16:creationId xmlns:a16="http://schemas.microsoft.com/office/drawing/2014/main"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Contact</a:t>
            </a:r>
            <a:endParaRPr lang="en-US" sz="2400" dirty="0">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id="{4A639ABC-ED58-466E-9EC4-0598E187F336}"/>
              </a:ext>
            </a:extLst>
          </p:cNvPr>
          <p:cNvSpPr/>
          <p:nvPr/>
        </p:nvSpPr>
        <p:spPr>
          <a:xfrm>
            <a:off x="15602857" y="495251"/>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7716"/>
          <a:stretch/>
        </p:blipFill>
        <p:spPr>
          <a:xfrm>
            <a:off x="-86503" y="6521116"/>
            <a:ext cx="24459492" cy="7194884"/>
          </a:xfrm>
          <a:prstGeom prst="rect">
            <a:avLst/>
          </a:prstGeom>
        </p:spPr>
      </p:pic>
      <p:sp>
        <p:nvSpPr>
          <p:cNvPr id="16" name="TextBox 15">
            <a:extLst>
              <a:ext uri="{FF2B5EF4-FFF2-40B4-BE49-F238E27FC236}">
                <a16:creationId xmlns:a16="http://schemas.microsoft.com/office/drawing/2014/main" id="{5FA00128-CA9D-5147-9AC9-20EDBE1F3E52}"/>
              </a:ext>
            </a:extLst>
          </p:cNvPr>
          <p:cNvSpPr txBox="1"/>
          <p:nvPr/>
        </p:nvSpPr>
        <p:spPr>
          <a:xfrm>
            <a:off x="3102340" y="10118558"/>
            <a:ext cx="4521516" cy="646331"/>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1800" dirty="0">
                <a:solidFill>
                  <a:schemeClr val="bg1">
                    <a:lumMod val="50000"/>
                  </a:schemeClr>
                </a:solidFill>
                <a:latin typeface="Arial" panose="020B0604020202020204" pitchFamily="34" charset="0"/>
                <a:cs typeface="Arial" panose="020B0604020202020204" pitchFamily="34" charset="0"/>
              </a:rPr>
              <a:t> 7th floor</a:t>
            </a:r>
            <a:r>
              <a:rPr lang="en-US" sz="1800" dirty="0">
                <a:solidFill>
                  <a:schemeClr val="bg1">
                    <a:lumMod val="50000"/>
                  </a:schemeClr>
                </a:solidFill>
                <a:latin typeface="Arial" panose="020B0604020202020204" pitchFamily="34" charset="0"/>
                <a:cs typeface="Arial" panose="020B0604020202020204" pitchFamily="34" charset="0"/>
              </a:rPr>
              <a:t>, Prima Building, 22 </a:t>
            </a:r>
            <a:r>
              <a:rPr lang="vi-VN" sz="1800" dirty="0">
                <a:solidFill>
                  <a:schemeClr val="bg1">
                    <a:lumMod val="50000"/>
                  </a:schemeClr>
                </a:solidFill>
                <a:latin typeface="Arial" panose="020B0604020202020204" pitchFamily="34" charset="0"/>
                <a:cs typeface="Arial" panose="020B0604020202020204" pitchFamily="34" charset="0"/>
              </a:rPr>
              <a:t>Mai Anh Tuan Street</a:t>
            </a:r>
            <a:r>
              <a:rPr lang="en-US" sz="1800" dirty="0">
                <a:solidFill>
                  <a:schemeClr val="bg1">
                    <a:lumMod val="50000"/>
                  </a:schemeClr>
                </a:solidFill>
                <a:latin typeface="Arial" panose="020B0604020202020204" pitchFamily="34" charset="0"/>
                <a:cs typeface="Arial" panose="020B0604020202020204" pitchFamily="34" charset="0"/>
              </a:rPr>
              <a:t>, </a:t>
            </a:r>
            <a:r>
              <a:rPr lang="vi-VN" sz="1800" dirty="0">
                <a:solidFill>
                  <a:schemeClr val="bg1">
                    <a:lumMod val="50000"/>
                  </a:schemeClr>
                </a:solidFill>
                <a:latin typeface="Arial" panose="020B0604020202020204" pitchFamily="34" charset="0"/>
                <a:cs typeface="Arial" panose="020B0604020202020204" pitchFamily="34" charset="0"/>
              </a:rPr>
              <a:t>Dong Da dist, Hanoi, Vietnam</a:t>
            </a:r>
            <a:endParaRPr lang="en-US" sz="1800"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CBA7045-3887-6F47-95EC-77CE877E4B82}"/>
              </a:ext>
            </a:extLst>
          </p:cNvPr>
          <p:cNvSpPr txBox="1"/>
          <p:nvPr/>
        </p:nvSpPr>
        <p:spPr>
          <a:xfrm>
            <a:off x="3556149" y="9502931"/>
            <a:ext cx="3613898" cy="461665"/>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400" dirty="0">
                <a:solidFill>
                  <a:schemeClr val="tx1"/>
                </a:solidFill>
                <a:latin typeface="Montserrat" charset="0"/>
                <a:ea typeface="Montserrat" charset="0"/>
                <a:cs typeface="Montserrat" charset="0"/>
              </a:rPr>
              <a:t>Address:</a:t>
            </a:r>
            <a:endParaRPr lang="en-US" sz="2400" dirty="0">
              <a:solidFill>
                <a:schemeClr val="tx1"/>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5FA00128-CA9D-5147-9AC9-20EDBE1F3E52}"/>
              </a:ext>
            </a:extLst>
          </p:cNvPr>
          <p:cNvSpPr txBox="1"/>
          <p:nvPr/>
        </p:nvSpPr>
        <p:spPr>
          <a:xfrm>
            <a:off x="10472264" y="9980058"/>
            <a:ext cx="3341958" cy="92333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endParaRPr lang="is-IS" sz="1800">
              <a:solidFill>
                <a:schemeClr val="bg1">
                  <a:lumMod val="50000"/>
                </a:schemeClr>
              </a:solidFill>
              <a:latin typeface="Arial" panose="020B0604020202020204" pitchFamily="34" charset="0"/>
              <a:cs typeface="Arial" panose="020B0604020202020204" pitchFamily="34" charset="0"/>
            </a:endParaRPr>
          </a:p>
          <a:p>
            <a:pPr algn="ctr"/>
            <a:r>
              <a:rPr lang="is-IS" sz="1800">
                <a:solidFill>
                  <a:schemeClr val="bg1">
                    <a:lumMod val="50000"/>
                  </a:schemeClr>
                </a:solidFill>
                <a:latin typeface="Arial" panose="020B0604020202020204" pitchFamily="34" charset="0"/>
                <a:cs typeface="Arial" panose="020B0604020202020204" pitchFamily="34" charset="0"/>
              </a:rPr>
              <a:t>(024).7300.5288</a:t>
            </a:r>
          </a:p>
          <a:p>
            <a:pPr algn="ctr"/>
            <a:endParaRPr lang="is-IS" sz="180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FCBA7045-3887-6F47-95EC-77CE877E4B82}"/>
              </a:ext>
            </a:extLst>
          </p:cNvPr>
          <p:cNvSpPr txBox="1"/>
          <p:nvPr/>
        </p:nvSpPr>
        <p:spPr>
          <a:xfrm>
            <a:off x="10325917" y="9502931"/>
            <a:ext cx="3613898" cy="461665"/>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400" dirty="0">
                <a:solidFill>
                  <a:schemeClr val="tx1"/>
                </a:solidFill>
                <a:latin typeface="Montserrat" charset="0"/>
                <a:ea typeface="Montserrat" charset="0"/>
                <a:cs typeface="Montserrat" charset="0"/>
              </a:rPr>
              <a:t>Hotline:</a:t>
            </a:r>
            <a:endParaRPr lang="en-US" sz="2400" dirty="0">
              <a:solidFill>
                <a:schemeClr val="tx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id="{FCBA7045-3887-6F47-95EC-77CE877E4B82}"/>
              </a:ext>
            </a:extLst>
          </p:cNvPr>
          <p:cNvSpPr txBox="1"/>
          <p:nvPr/>
        </p:nvSpPr>
        <p:spPr>
          <a:xfrm>
            <a:off x="17116439" y="9502931"/>
            <a:ext cx="3613898" cy="830997"/>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400" dirty="0">
                <a:solidFill>
                  <a:schemeClr val="tx1"/>
                </a:solidFill>
                <a:latin typeface="Montserrat" charset="0"/>
                <a:ea typeface="Montserrat" charset="0"/>
                <a:cs typeface="Montserrat" charset="0"/>
              </a:rPr>
              <a:t>Working hours:</a:t>
            </a:r>
          </a:p>
          <a:p>
            <a:pPr algn="ctr"/>
            <a:endParaRPr lang="en-US" sz="2400" dirty="0">
              <a:solidFill>
                <a:schemeClr val="tx1"/>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id="{5FA00128-CA9D-5147-9AC9-20EDBE1F3E52}"/>
              </a:ext>
            </a:extLst>
          </p:cNvPr>
          <p:cNvSpPr txBox="1"/>
          <p:nvPr/>
        </p:nvSpPr>
        <p:spPr>
          <a:xfrm>
            <a:off x="16132743" y="10118557"/>
            <a:ext cx="5581289" cy="36933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hr-HR" sz="1800" dirty="0">
                <a:solidFill>
                  <a:schemeClr val="bg1">
                    <a:lumMod val="50000"/>
                  </a:schemeClr>
                </a:solidFill>
                <a:latin typeface="Arial" panose="020B0604020202020204" pitchFamily="34" charset="0"/>
                <a:cs typeface="Arial" panose="020B0604020202020204" pitchFamily="34" charset="0"/>
              </a:rPr>
              <a:t>8:30 – 18:00, </a:t>
            </a:r>
            <a:r>
              <a:rPr lang="hr-HR" sz="1800" dirty="0" err="1">
                <a:solidFill>
                  <a:schemeClr val="bg1">
                    <a:lumMod val="50000"/>
                  </a:schemeClr>
                </a:solidFill>
                <a:latin typeface="Arial" panose="020B0604020202020204" pitchFamily="34" charset="0"/>
                <a:cs typeface="Arial" panose="020B0604020202020204" pitchFamily="34" charset="0"/>
              </a:rPr>
              <a:t>Mon</a:t>
            </a:r>
            <a:r>
              <a:rPr lang="hr-HR" sz="1800" dirty="0">
                <a:solidFill>
                  <a:schemeClr val="bg1">
                    <a:lumMod val="50000"/>
                  </a:schemeClr>
                </a:solidFill>
                <a:latin typeface="Arial" panose="020B0604020202020204" pitchFamily="34" charset="0"/>
                <a:cs typeface="Arial" panose="020B0604020202020204" pitchFamily="34" charset="0"/>
              </a:rPr>
              <a:t> - </a:t>
            </a:r>
            <a:r>
              <a:rPr lang="hr-HR" sz="1800" dirty="0" err="1">
                <a:solidFill>
                  <a:schemeClr val="bg1">
                    <a:lumMod val="50000"/>
                  </a:schemeClr>
                </a:solidFill>
                <a:latin typeface="Arial" panose="020B0604020202020204" pitchFamily="34" charset="0"/>
                <a:cs typeface="Arial" panose="020B0604020202020204" pitchFamily="34" charset="0"/>
              </a:rPr>
              <a:t>Fri</a:t>
            </a:r>
            <a:endParaRPr lang="hr-HR" sz="1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0145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011"/>
            <a:ext cx="24379238" cy="12832960"/>
          </a:xfrm>
          <a:prstGeom prst="rect">
            <a:avLst/>
          </a:prstGeom>
        </p:spPr>
      </p:pic>
      <p:sp>
        <p:nvSpPr>
          <p:cNvPr id="3" name="TextBox 2">
            <a:extLst>
              <a:ext uri="{FF2B5EF4-FFF2-40B4-BE49-F238E27FC236}">
                <a16:creationId xmlns:a16="http://schemas.microsoft.com/office/drawing/2014/main" id="{FCBA7045-3887-6F47-95EC-77CE877E4B82}"/>
              </a:ext>
            </a:extLst>
          </p:cNvPr>
          <p:cNvSpPr txBox="1"/>
          <p:nvPr/>
        </p:nvSpPr>
        <p:spPr>
          <a:xfrm>
            <a:off x="6452885" y="1770004"/>
            <a:ext cx="11473467" cy="953979"/>
          </a:xfrm>
          <a:prstGeom prst="rect">
            <a:avLst/>
          </a:prstGeom>
          <a:solidFill>
            <a:srgbClr val="FBFBFB"/>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Contact</a:t>
            </a:r>
          </a:p>
        </p:txBody>
      </p:sp>
      <p:sp>
        <p:nvSpPr>
          <p:cNvPr id="4" name="TextBox 3">
            <a:extLst>
              <a:ext uri="{FF2B5EF4-FFF2-40B4-BE49-F238E27FC236}">
                <a16:creationId xmlns:a16="http://schemas.microsoft.com/office/drawing/2014/main" id="{CFFD0DE8-94F5-5049-9B12-1CDF1F9EF703}"/>
              </a:ext>
            </a:extLst>
          </p:cNvPr>
          <p:cNvSpPr txBox="1"/>
          <p:nvPr/>
        </p:nvSpPr>
        <p:spPr>
          <a:xfrm>
            <a:off x="5702321" y="2950894"/>
            <a:ext cx="12974593" cy="1384995"/>
          </a:xfrm>
          <a:prstGeom prst="rect">
            <a:avLst/>
          </a:prstGeom>
          <a:solidFill>
            <a:srgbClr val="FBFBFB"/>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100" dirty="0">
                <a:solidFill>
                  <a:schemeClr val="bg1">
                    <a:lumMod val="50000"/>
                  </a:schemeClr>
                </a:solidFill>
                <a:latin typeface="Montserrat" charset="0"/>
                <a:ea typeface="Montserrat" charset="0"/>
                <a:cs typeface="Montserrat" charset="0"/>
              </a:rPr>
              <a:t>Send us E-mail and your request. </a:t>
            </a:r>
          </a:p>
          <a:p>
            <a:pPr algn="ctr"/>
            <a:r>
              <a:rPr lang="vi-VN" sz="2100" dirty="0">
                <a:solidFill>
                  <a:schemeClr val="bg1">
                    <a:lumMod val="50000"/>
                  </a:schemeClr>
                </a:solidFill>
                <a:latin typeface="Montserrat" charset="0"/>
                <a:ea typeface="Montserrat" charset="0"/>
                <a:cs typeface="Montserrat" charset="0"/>
              </a:rPr>
              <a:t>Mibrand Vietnam will contact you as soon as possible. We offer free consultations with clients to find out their problems.</a:t>
            </a:r>
          </a:p>
          <a:p>
            <a:pPr algn="ctr"/>
            <a:endParaRPr lang="vi-VN" sz="21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48534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013"/>
          <a:stretch/>
        </p:blipFill>
        <p:spPr>
          <a:xfrm>
            <a:off x="0" y="96253"/>
            <a:ext cx="24379238" cy="13619747"/>
          </a:xfrm>
          <a:prstGeom prst="rect">
            <a:avLst/>
          </a:prstGeom>
        </p:spPr>
      </p:pic>
    </p:spTree>
    <p:extLst>
      <p:ext uri="{BB962C8B-B14F-4D97-AF65-F5344CB8AC3E}">
        <p14:creationId xmlns:p14="http://schemas.microsoft.com/office/powerpoint/2010/main" val="2660952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3066"/>
          <a:stretch/>
        </p:blipFill>
        <p:spPr>
          <a:xfrm>
            <a:off x="0" y="168442"/>
            <a:ext cx="24379239" cy="7325553"/>
          </a:xfrm>
          <a:prstGeom prst="rect">
            <a:avLst/>
          </a:prstGeom>
        </p:spPr>
      </p:pic>
      <p:sp>
        <p:nvSpPr>
          <p:cNvPr id="3" name="Rectangle 2">
            <a:extLst>
              <a:ext uri="{FF2B5EF4-FFF2-40B4-BE49-F238E27FC236}">
                <a16:creationId xmlns:a16="http://schemas.microsoft.com/office/drawing/2014/main" id="{D139546C-B847-45AB-B558-56D21ADC760F}"/>
              </a:ext>
            </a:extLst>
          </p:cNvPr>
          <p:cNvSpPr/>
          <p:nvPr/>
        </p:nvSpPr>
        <p:spPr>
          <a:xfrm>
            <a:off x="17407925" y="4358100"/>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4" name="Picture 3">
            <a:extLst>
              <a:ext uri="{FF2B5EF4-FFF2-40B4-BE49-F238E27FC236}">
                <a16:creationId xmlns:a16="http://schemas.microsoft.com/office/drawing/2014/main" id="{13958B0A-8C14-4AAC-852F-BC178060A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159" y="1149957"/>
            <a:ext cx="4782394" cy="2200550"/>
          </a:xfrm>
          <a:prstGeom prst="rect">
            <a:avLst/>
          </a:prstGeom>
          <a:solidFill>
            <a:schemeClr val="bg1"/>
          </a:solidFill>
          <a:ln>
            <a:noFill/>
          </a:ln>
        </p:spPr>
      </p:pic>
      <p:sp>
        <p:nvSpPr>
          <p:cNvPr id="5" name="Rectangle 4">
            <a:extLst>
              <a:ext uri="{FF2B5EF4-FFF2-40B4-BE49-F238E27FC236}">
                <a16:creationId xmlns:a16="http://schemas.microsoft.com/office/drawing/2014/main" id="{D139546C-B847-45AB-B558-56D21ADC760F}"/>
              </a:ext>
            </a:extLst>
          </p:cNvPr>
          <p:cNvSpPr/>
          <p:nvPr/>
        </p:nvSpPr>
        <p:spPr>
          <a:xfrm>
            <a:off x="17407925" y="4461323"/>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6" name="Picture 5">
            <a:extLst>
              <a:ext uri="{FF2B5EF4-FFF2-40B4-BE49-F238E27FC236}">
                <a16:creationId xmlns:a16="http://schemas.microsoft.com/office/drawing/2014/main" id="{13958B0A-8C14-4AAC-852F-BC178060A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307" y="1580148"/>
            <a:ext cx="4782394" cy="2200550"/>
          </a:xfrm>
          <a:prstGeom prst="rect">
            <a:avLst/>
          </a:prstGeom>
          <a:solidFill>
            <a:schemeClr val="bg1"/>
          </a:solidFill>
          <a:ln>
            <a:noFill/>
          </a:ln>
        </p:spPr>
      </p:pic>
      <p:sp>
        <p:nvSpPr>
          <p:cNvPr id="7" name="Rectangle 6">
            <a:extLst>
              <a:ext uri="{FF2B5EF4-FFF2-40B4-BE49-F238E27FC236}">
                <a16:creationId xmlns:a16="http://schemas.microsoft.com/office/drawing/2014/main" id="{260D4F10-46A0-4D41-A103-F4D0CBB6919E}"/>
              </a:ext>
            </a:extLst>
          </p:cNvPr>
          <p:cNvSpPr/>
          <p:nvPr/>
        </p:nvSpPr>
        <p:spPr>
          <a:xfrm>
            <a:off x="12281564" y="2834053"/>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FCBA7045-3887-6F47-95EC-77CE877E4B82}"/>
              </a:ext>
            </a:extLst>
          </p:cNvPr>
          <p:cNvSpPr txBox="1"/>
          <p:nvPr/>
        </p:nvSpPr>
        <p:spPr>
          <a:xfrm>
            <a:off x="7218238" y="1900959"/>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id="{20318B63-F542-488E-8298-E69DA81C9402}"/>
              </a:ext>
            </a:extLst>
          </p:cNvPr>
          <p:cNvSpPr/>
          <p:nvPr/>
        </p:nvSpPr>
        <p:spPr>
          <a:xfrm>
            <a:off x="1834159" y="3529112"/>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Tree>
    <p:extLst>
      <p:ext uri="{BB962C8B-B14F-4D97-AF65-F5344CB8AC3E}">
        <p14:creationId xmlns:p14="http://schemas.microsoft.com/office/powerpoint/2010/main" val="245010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F4495-9E3C-4F20-8A3D-B55B747FABCC}"/>
              </a:ext>
            </a:extLst>
          </p:cNvPr>
          <p:cNvSpPr txBox="1"/>
          <p:nvPr/>
        </p:nvSpPr>
        <p:spPr>
          <a:xfrm>
            <a:off x="10467042" y="5273945"/>
            <a:ext cx="3344185"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End</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1812490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18181</TotalTime>
  <Words>9760</Words>
  <Application>Microsoft Office PowerPoint</Application>
  <PresentationFormat>Custom</PresentationFormat>
  <Paragraphs>1313</Paragraphs>
  <Slides>98</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Arial</vt:lpstr>
      <vt:lpstr>Calibri</vt:lpstr>
      <vt:lpstr>Calibri Light</vt:lpstr>
      <vt:lpstr>Helvetica</vt:lpstr>
      <vt:lpstr>Lato Light</vt:lpstr>
      <vt:lpstr>Mangal</vt:lpstr>
      <vt:lpstr>Montserrat</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604</cp:revision>
  <dcterms:created xsi:type="dcterms:W3CDTF">2018-05-03T04:29:20Z</dcterms:created>
  <dcterms:modified xsi:type="dcterms:W3CDTF">2018-08-13T12:03:53Z</dcterms:modified>
</cp:coreProperties>
</file>